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57" r:id="rId3"/>
    <p:sldId id="258" r:id="rId4"/>
    <p:sldId id="260" r:id="rId5"/>
    <p:sldId id="263" r:id="rId6"/>
    <p:sldId id="264" r:id="rId7"/>
    <p:sldId id="269" r:id="rId8"/>
    <p:sldId id="272" r:id="rId9"/>
    <p:sldId id="271" r:id="rId10"/>
    <p:sldId id="270" r:id="rId11"/>
    <p:sldId id="262" r:id="rId12"/>
    <p:sldId id="265" r:id="rId13"/>
    <p:sldId id="273" r:id="rId14"/>
    <p:sldId id="274" r:id="rId15"/>
    <p:sldId id="266" r:id="rId16"/>
    <p:sldId id="26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B148F-FA1D-4BA3-829B-31403DD850DB}" type="datetimeFigureOut">
              <a:rPr lang="ru-RU" smtClean="0"/>
              <a:pPr/>
              <a:t>08.12.2025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8C65B-706D-4A73-BB73-C7A4B792CDE3}" type="slidenum">
              <a:rPr lang="ru-RU" smtClean="0"/>
              <a:pPr/>
              <a:t>‹#›</a:t>
            </a:fld>
            <a:endParaRPr lang="ru-RU"/>
          </a:p>
        </p:txBody>
      </p:sp>
    </p:spTree>
    <p:extLst>
      <p:ext uri="{BB962C8B-B14F-4D97-AF65-F5344CB8AC3E}">
        <p14:creationId xmlns:p14="http://schemas.microsoft.com/office/powerpoint/2010/main" val="30745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AE8C65B-706D-4A73-BB73-C7A4B792CDE3}" type="slidenum">
              <a:rPr lang="ru-RU" smtClean="0"/>
              <a:pPr/>
              <a:t>12</a:t>
            </a:fld>
            <a:endParaRPr lang="ru-RU"/>
          </a:p>
        </p:txBody>
      </p:sp>
    </p:spTree>
    <p:extLst>
      <p:ext uri="{BB962C8B-B14F-4D97-AF65-F5344CB8AC3E}">
        <p14:creationId xmlns:p14="http://schemas.microsoft.com/office/powerpoint/2010/main" val="253075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32609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67879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92922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23183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174711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155558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235461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80555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355411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201601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D08C6F4-869E-4542-A459-8C6D14FAF987}" type="datetimeFigureOut">
              <a:rPr lang="ru-RU" smtClean="0"/>
              <a:pPr/>
              <a:t>08.12.2025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D5CA09-E6AE-47FC-A9F8-55F8476C4542}" type="slidenum">
              <a:rPr lang="ru-RU" smtClean="0"/>
              <a:pPr/>
              <a:t>‹#›</a:t>
            </a:fld>
            <a:endParaRPr lang="ru-RU"/>
          </a:p>
        </p:txBody>
      </p:sp>
    </p:spTree>
    <p:extLst>
      <p:ext uri="{BB962C8B-B14F-4D97-AF65-F5344CB8AC3E}">
        <p14:creationId xmlns:p14="http://schemas.microsoft.com/office/powerpoint/2010/main" val="10338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8C6F4-869E-4542-A459-8C6D14FAF987}" type="datetimeFigureOut">
              <a:rPr lang="ru-RU" smtClean="0"/>
              <a:pPr/>
              <a:t>08.12.2025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CA09-E6AE-47FC-A9F8-55F8476C4542}" type="slidenum">
              <a:rPr lang="ru-RU" smtClean="0"/>
              <a:pPr/>
              <a:t>‹#›</a:t>
            </a:fld>
            <a:endParaRPr lang="ru-RU"/>
          </a:p>
        </p:txBody>
      </p:sp>
    </p:spTree>
    <p:extLst>
      <p:ext uri="{BB962C8B-B14F-4D97-AF65-F5344CB8AC3E}">
        <p14:creationId xmlns:p14="http://schemas.microsoft.com/office/powerpoint/2010/main" val="149031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rot="21199582">
            <a:off x="1015622" y="2186791"/>
            <a:ext cx="7182246" cy="1754326"/>
          </a:xfrm>
          <a:prstGeom prst="rect">
            <a:avLst/>
          </a:prstGeom>
          <a:noFill/>
        </p:spPr>
        <p:txBody>
          <a:bodyPr wrap="square" lIns="91440" tIns="45720" rIns="91440" bIns="45720">
            <a:spAutoFit/>
          </a:bodyPr>
          <a:lstStyle/>
          <a:p>
            <a:pPr algn="ctr"/>
            <a:r>
              <a:rPr lang="kk-KZ" sz="5400" b="1" cap="none" spc="0">
                <a:ln w="0"/>
                <a:solidFill>
                  <a:srgbClr val="FF0000"/>
                </a:solidFill>
                <a:effectLst>
                  <a:outerShdw blurRad="38100" dist="25400" dir="5400000" algn="ctr" rotWithShape="0">
                    <a:srgbClr val="6E747A">
                      <a:alpha val="43000"/>
                    </a:srgbClr>
                  </a:outerShdw>
                </a:effectLst>
              </a:rPr>
              <a:t>МАМАНДЫҒЫМ МАҚТАНЫШЫМ</a:t>
            </a:r>
            <a:endParaRPr lang="ru-RU" sz="5400" b="1"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136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2b30c4.jpg"/>
          <p:cNvPicPr>
            <a:picLocks noGrp="1" noChangeAspect="1"/>
          </p:cNvPicPr>
          <p:nvPr>
            <p:ph idx="1"/>
          </p:nvPr>
        </p:nvPicPr>
        <p:blipFill>
          <a:blip r:embed="rId2" cstate="print"/>
          <a:stretch>
            <a:fillRect/>
          </a:stretch>
        </p:blipFill>
        <p:spPr>
          <a:xfrm>
            <a:off x="3262312" y="2991644"/>
            <a:ext cx="2619375" cy="1743075"/>
          </a:xfrm>
        </p:spPr>
      </p:pic>
      <p:pic>
        <p:nvPicPr>
          <p:cNvPr id="4" name="Содержимое 3" descr="shablon.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142844" y="214290"/>
            <a:ext cx="8501122" cy="4370427"/>
          </a:xfrm>
          <a:prstGeom prst="rect">
            <a:avLst/>
          </a:prstGeom>
        </p:spPr>
        <p:txBody>
          <a:bodyPr wrap="square">
            <a:spAutoFit/>
          </a:bodyPr>
          <a:lstStyle/>
          <a:p>
            <a:pPr algn="ctr"/>
            <a:r>
              <a:rPr lang="ru-RU" sz="2000" b="1" dirty="0">
                <a:latin typeface="Times New Roman" pitchFamily="18" charset="0"/>
                <a:cs typeface="Times New Roman" pitchFamily="18" charset="0"/>
              </a:rPr>
              <a:t>     4. Логопедия</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тілінің кемісі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балаларға білім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тәрбие </a:t>
            </a:r>
            <a:r>
              <a:rPr lang="ru-RU" sz="2000" dirty="0">
                <a:latin typeface="Times New Roman" pitchFamily="18" charset="0"/>
                <a:cs typeface="Times New Roman" pitchFamily="18" charset="0"/>
              </a:rPr>
              <a:t>беру </a:t>
            </a:r>
            <a:r>
              <a:rPr lang="ru-RU" sz="2000" dirty="0" err="1">
                <a:latin typeface="Times New Roman" pitchFamily="18" charset="0"/>
                <a:cs typeface="Times New Roman" pitchFamily="18" charset="0"/>
              </a:rPr>
              <a:t>проблемаларын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зерттейді</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Алғаш </a:t>
            </a:r>
            <a:r>
              <a:rPr lang="ru-RU" sz="2000" dirty="0">
                <a:latin typeface="Times New Roman" pitchFamily="18" charset="0"/>
                <a:cs typeface="Times New Roman" pitchFamily="18" charset="0"/>
              </a:rPr>
              <a:t>Х</a:t>
            </a:r>
            <a:r>
              <a:rPr lang="en-US" sz="2000" dirty="0">
                <a:latin typeface="Times New Roman" pitchFamily="18" charset="0"/>
                <a:cs typeface="Times New Roman" pitchFamily="18" charset="0"/>
              </a:rPr>
              <a:t>VII</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ғасырда қолға алынғанымен тілінің мүкісі </a:t>
            </a:r>
            <a:r>
              <a:rPr lang="ru-RU" sz="2000" dirty="0">
                <a:latin typeface="Times New Roman" pitchFamily="18" charset="0"/>
                <a:cs typeface="Times New Roman" pitchFamily="18" charset="0"/>
              </a:rPr>
              <a:t>бар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медицина </a:t>
            </a:r>
            <a:r>
              <a:rPr lang="ru-RU" sz="2000" dirty="0" err="1">
                <a:latin typeface="Times New Roman" pitchFamily="18" charset="0"/>
                <a:cs typeface="Times New Roman" pitchFamily="18" charset="0"/>
              </a:rPr>
              <a:t>және </a:t>
            </a:r>
            <a:r>
              <a:rPr lang="ru-RU" sz="2000" dirty="0">
                <a:latin typeface="Times New Roman" pitchFamily="18" charset="0"/>
                <a:cs typeface="Times New Roman" pitchFamily="18" charset="0"/>
              </a:rPr>
              <a:t>психология </a:t>
            </a:r>
            <a:r>
              <a:rPr lang="ru-RU" sz="2000" dirty="0" err="1">
                <a:latin typeface="Times New Roman" pitchFamily="18" charset="0"/>
                <a:cs typeface="Times New Roman" pitchFamily="18" charset="0"/>
              </a:rPr>
              <a:t>жолдарымен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тиісті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емдеу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шараларын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қолданудың жолын</a:t>
            </a:r>
            <a:r>
              <a:rPr lang="ru-RU" sz="2000" dirty="0">
                <a:latin typeface="Times New Roman" pitchFamily="18" charset="0"/>
                <a:cs typeface="Times New Roman" pitchFamily="18" charset="0"/>
              </a:rPr>
              <a:t> табу </a:t>
            </a:r>
            <a:r>
              <a:rPr lang="ru-RU" sz="2000" dirty="0" err="1">
                <a:latin typeface="Times New Roman" pitchFamily="18" charset="0"/>
                <a:cs typeface="Times New Roman" pitchFamily="18" charset="0"/>
              </a:rPr>
              <a:t>әрекеттері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XX </a:t>
            </a:r>
            <a:r>
              <a:rPr lang="ru-RU" sz="2000" dirty="0" err="1">
                <a:latin typeface="Times New Roman" pitchFamily="18" charset="0"/>
                <a:cs typeface="Times New Roman" pitchFamily="18" charset="0"/>
              </a:rPr>
              <a:t>ғасырдың </a:t>
            </a:r>
            <a:r>
              <a:rPr lang="ru-RU" sz="2000" dirty="0">
                <a:latin typeface="Times New Roman" pitchFamily="18" charset="0"/>
                <a:cs typeface="Times New Roman" pitchFamily="18" charset="0"/>
              </a:rPr>
              <a:t>30-жылдарына </a:t>
            </a:r>
            <a:r>
              <a:rPr lang="ru-RU" sz="2000" dirty="0" err="1">
                <a:latin typeface="Times New Roman" pitchFamily="18" charset="0"/>
                <a:cs typeface="Times New Roman" pitchFamily="18" charset="0"/>
              </a:rPr>
              <a:t>дейін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Кемшіліктердің қайсы</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сөйлеу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мүкістігінен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байқалса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екіншісі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оқуы</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жазуының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дислекция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дисграфия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бұзылуынан </a:t>
            </a:r>
            <a:r>
              <a:rPr lang="ru-RU" sz="2000" dirty="0">
                <a:latin typeface="Times New Roman" pitchFamily="18" charset="0"/>
                <a:cs typeface="Times New Roman" pitchFamily="18" charset="0"/>
              </a:rPr>
              <a:t>да </a:t>
            </a:r>
            <a:r>
              <a:rPr lang="kk-KZ" sz="2000" dirty="0">
                <a:latin typeface="Times New Roman" pitchFamily="18" charset="0"/>
                <a:cs typeface="Times New Roman" pitchFamily="18" charset="0"/>
              </a:rPr>
              <a:t>болып жатты</a:t>
            </a:r>
            <a:r>
              <a:rPr lang="ru-RU" sz="2000" dirty="0">
                <a:latin typeface="Times New Roman" pitchFamily="18" charset="0"/>
                <a:cs typeface="Times New Roman" pitchFamily="18" charset="0"/>
              </a:rPr>
              <a:t>. Фонетика, </a:t>
            </a:r>
            <a:r>
              <a:rPr lang="ru-RU" sz="2000" dirty="0" err="1">
                <a:latin typeface="Times New Roman" pitchFamily="18" charset="0"/>
                <a:cs typeface="Times New Roman" pitchFamily="18" charset="0"/>
              </a:rPr>
              <a:t>сондай-ақ  </a:t>
            </a:r>
            <a:r>
              <a:rPr lang="ru-RU" sz="2000" dirty="0">
                <a:latin typeface="Times New Roman" pitchFamily="18" charset="0"/>
                <a:cs typeface="Times New Roman" pitchFamily="18" charset="0"/>
              </a:rPr>
              <a:t>лексика -грамматика </a:t>
            </a:r>
            <a:r>
              <a:rPr lang="ru-RU" sz="2000" dirty="0" err="1">
                <a:latin typeface="Times New Roman" pitchFamily="18" charset="0"/>
                <a:cs typeface="Times New Roman" pitchFamily="18" charset="0"/>
              </a:rPr>
              <a:t>жүйесінде </a:t>
            </a:r>
            <a:r>
              <a:rPr lang="ru-RU" sz="2000" dirty="0">
                <a:latin typeface="Times New Roman" pitchFamily="18" charset="0"/>
                <a:cs typeface="Times New Roman" pitchFamily="18" charset="0"/>
              </a:rPr>
              <a:t>(алалия, афазия) </a:t>
            </a:r>
            <a:r>
              <a:rPr lang="ru-RU" sz="2000" dirty="0" err="1">
                <a:latin typeface="Times New Roman" pitchFamily="18" charset="0"/>
                <a:cs typeface="Times New Roman" pitchFamily="18" charset="0"/>
              </a:rPr>
              <a:t>қамтитын бұзылулар </a:t>
            </a:r>
            <a:r>
              <a:rPr lang="ru-RU" sz="2000" dirty="0">
                <a:latin typeface="Times New Roman" pitchFamily="18" charset="0"/>
                <a:cs typeface="Times New Roman" pitchFamily="18" charset="0"/>
              </a:rPr>
              <a:t>бар. </a:t>
            </a:r>
            <a:r>
              <a:rPr lang="ru-RU" sz="2000" dirty="0" err="1">
                <a:latin typeface="Times New Roman" pitchFamily="18" charset="0"/>
                <a:cs typeface="Times New Roman" pitchFamily="18" charset="0"/>
              </a:rPr>
              <a:t>Көбінде тілдің кемістіктері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 қарқыны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созылмалығына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тұтықпа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қатысты 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Тілдің кемістігін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зерттеу</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жою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білімнің басқа салаларының </a:t>
            </a:r>
            <a:r>
              <a:rPr lang="ru-RU" sz="2000" dirty="0">
                <a:latin typeface="Times New Roman" pitchFamily="18" charset="0"/>
                <a:cs typeface="Times New Roman" pitchFamily="18" charset="0"/>
              </a:rPr>
              <a:t>психология, </a:t>
            </a:r>
            <a:r>
              <a:rPr lang="ru-RU" sz="2000" dirty="0" err="1">
                <a:latin typeface="Times New Roman" pitchFamily="18" charset="0"/>
                <a:cs typeface="Times New Roman" pitchFamily="18" charset="0"/>
              </a:rPr>
              <a:t>тіл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білімі</a:t>
            </a:r>
            <a:r>
              <a:rPr lang="ru-RU" sz="2000" dirty="0">
                <a:latin typeface="Times New Roman" pitchFamily="18" charset="0"/>
                <a:cs typeface="Times New Roman" pitchFamily="18" charset="0"/>
              </a:rPr>
              <a:t>, физиология, медицина </a:t>
            </a:r>
            <a:r>
              <a:rPr lang="ru-RU" sz="2000" dirty="0" err="1">
                <a:latin typeface="Times New Roman" pitchFamily="18" charset="0"/>
                <a:cs typeface="Times New Roman" pitchFamily="18" charset="0"/>
              </a:rPr>
              <a:t>деректерін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ескере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жүргізіледі</a:t>
            </a:r>
            <a:r>
              <a:rPr lang="ru-RU" sz="2000" dirty="0">
                <a:latin typeface="Times New Roman" pitchFamily="18" charset="0"/>
                <a:cs typeface="Times New Roman" pitchFamily="18" charset="0"/>
              </a:rPr>
              <a:t>. </a:t>
            </a:r>
            <a:r>
              <a:rPr lang="ru-RU" dirty="0"/>
              <a:t/>
            </a:r>
            <a:br>
              <a:rPr lang="ru-RU" dirty="0"/>
            </a:br>
            <a:endParaRPr lang="ru-RU" dirty="0"/>
          </a:p>
        </p:txBody>
      </p:sp>
      <p:sp>
        <p:nvSpPr>
          <p:cNvPr id="26626" name="AutoShape 2" descr="http://aitaber.kz/uploads/images/00/00/57/2012/06/17/2b30c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2b30c4.jpg"/>
          <p:cNvPicPr>
            <a:picLocks noChangeAspect="1"/>
          </p:cNvPicPr>
          <p:nvPr/>
        </p:nvPicPr>
        <p:blipFill>
          <a:blip r:embed="rId2" cstate="print"/>
          <a:stretch>
            <a:fillRect/>
          </a:stretch>
        </p:blipFill>
        <p:spPr>
          <a:xfrm>
            <a:off x="3000364" y="4143380"/>
            <a:ext cx="3113214" cy="207170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Matematika.-SHablon1.png"/>
          <p:cNvPicPr>
            <a:picLocks noGrp="1" noChangeAspect="1"/>
          </p:cNvPicPr>
          <p:nvPr>
            <p:ph idx="1"/>
          </p:nvPr>
        </p:nvPicPr>
        <p:blipFill>
          <a:blip r:embed="rId2" cstate="print"/>
          <a:srcRect b="25510"/>
          <a:stretch>
            <a:fillRect/>
          </a:stretch>
        </p:blipFill>
        <p:spPr>
          <a:xfrm>
            <a:off x="0" y="0"/>
            <a:ext cx="91440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172" name="AutoShape 4" descr="http://nachalo4ka.ru/wp-content/uploads/2014/04/Matematika.-SHablon1.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500034" y="714356"/>
            <a:ext cx="8143932" cy="3477875"/>
          </a:xfrm>
          <a:prstGeom prst="rect">
            <a:avLst/>
          </a:prstGeom>
          <a:noFill/>
        </p:spPr>
        <p:txBody>
          <a:bodyPr wrap="square" lIns="91440" tIns="45720" rIns="91440" bIns="45720">
            <a:spAutoFit/>
          </a:bodyPr>
          <a:lstStyle/>
          <a:p>
            <a:pPr algn="just"/>
            <a:r>
              <a:rPr lang="kk-K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kk-KZ"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Дефектология</a:t>
            </a:r>
            <a:r>
              <a:rPr lang="kk-K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kk-KZ"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ғылымын айтып кеткен себебім, ме</a:t>
            </a:r>
            <a:r>
              <a:rPr lang="kk-KZ" sz="2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нің мамандығым дефектология саласының ішіндегі </a:t>
            </a:r>
            <a:r>
              <a:rPr lang="kk-KZ" sz="2000" cap="none" spc="0" dirty="0">
                <a:ln w="10541" cmpd="sng">
                  <a:solidFill>
                    <a:schemeClr val="accent1">
                      <a:shade val="88000"/>
                      <a:satMod val="110000"/>
                    </a:schemeClr>
                  </a:solidFill>
                  <a:prstDash val="solid"/>
                </a:ln>
                <a:solidFill>
                  <a:srgbClr val="C00000"/>
                </a:solidFill>
                <a:effectLst/>
                <a:latin typeface="Times New Roman" pitchFamily="18" charset="0"/>
                <a:cs typeface="Times New Roman" pitchFamily="18" charset="0"/>
              </a:rPr>
              <a:t>логопед</a:t>
            </a:r>
            <a:r>
              <a:rPr lang="kk-KZ" sz="2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мамандығы.  </a:t>
            </a:r>
          </a:p>
          <a:p>
            <a:pPr algn="just"/>
            <a:r>
              <a:rPr lang="kk-KZ" sz="2000"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Логопед </a:t>
            </a:r>
            <a:r>
              <a:rPr lang="kk-KZ"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тілінде кемістігі бар балалардың оқыту мен тәрбиелеу мәселелерін зерттейтін арнаулы сала.  Қазіргі таңда логопед мамандығына сұраныс өте көп.</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Бұрынғы ата</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бабаларымыз</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логопед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дегенді</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көрмек түгіл</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естімейтін</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де,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оның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не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екенін</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де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білмейтін</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Ал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бүгінде екінің бірі</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біледі</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Тіпті</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логопедиялық балабақшалар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да бар.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Оған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да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кезекке</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тұрғандар жетерлік</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Осы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жерде</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бүгінде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неге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тіл</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мүкістігі </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бар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балалар</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сонша</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көбейіп барады</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деген</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2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сұрақ туады</a:t>
            </a: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just"/>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8" name="Прямоугольник 7"/>
          <p:cNvSpPr/>
          <p:nvPr/>
        </p:nvSpPr>
        <p:spPr>
          <a:xfrm>
            <a:off x="0" y="1571612"/>
            <a:ext cx="8215370" cy="400110"/>
          </a:xfrm>
          <a:prstGeom prst="rect">
            <a:avLst/>
          </a:prstGeom>
          <a:noFill/>
        </p:spPr>
        <p:txBody>
          <a:bodyPr wrap="square" lIns="91440" tIns="45720" rIns="91440" bIns="45720">
            <a:spAutoFit/>
          </a:bodyPr>
          <a:lstStyle/>
          <a:p>
            <a:pPr algn="ctr"/>
            <a:r>
              <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p>
        </p:txBody>
      </p:sp>
      <p:pic>
        <p:nvPicPr>
          <p:cNvPr id="11" name="Рисунок 10" descr="логопед.jpg"/>
          <p:cNvPicPr>
            <a:picLocks noChangeAspect="1"/>
          </p:cNvPicPr>
          <p:nvPr/>
        </p:nvPicPr>
        <p:blipFill>
          <a:blip r:embed="rId3" cstate="print"/>
          <a:srcRect b="16661"/>
          <a:stretch>
            <a:fillRect/>
          </a:stretch>
        </p:blipFill>
        <p:spPr>
          <a:xfrm>
            <a:off x="928662" y="4143380"/>
            <a:ext cx="3571900" cy="2143890"/>
          </a:xfrm>
          <a:prstGeom prst="rect">
            <a:avLst/>
          </a:prstGeom>
          <a:ln>
            <a:noFill/>
          </a:ln>
          <a:effectLst>
            <a:outerShdw blurRad="292100" dist="139700" dir="2700000" algn="tl" rotWithShape="0">
              <a:srgbClr val="333333">
                <a:alpha val="65000"/>
              </a:srgbClr>
            </a:outerShdw>
          </a:effectLst>
        </p:spPr>
      </p:pic>
      <p:pic>
        <p:nvPicPr>
          <p:cNvPr id="14" name="Рисунок 13" descr="скачанные файлы.jpg"/>
          <p:cNvPicPr>
            <a:picLocks noChangeAspect="1"/>
          </p:cNvPicPr>
          <p:nvPr/>
        </p:nvPicPr>
        <p:blipFill>
          <a:blip r:embed="rId4" cstate="print"/>
          <a:stretch>
            <a:fillRect/>
          </a:stretch>
        </p:blipFill>
        <p:spPr>
          <a:xfrm>
            <a:off x="4929190" y="4143380"/>
            <a:ext cx="3357586" cy="2143116"/>
          </a:xfrm>
          <a:prstGeom prst="rect">
            <a:avLst/>
          </a:prstGeom>
        </p:spPr>
      </p:pic>
    </p:spTree>
    <p:extLst>
      <p:ext uri="{BB962C8B-B14F-4D97-AF65-F5344CB8AC3E}">
        <p14:creationId xmlns:p14="http://schemas.microsoft.com/office/powerpoint/2010/main" val="2104722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098" name="AutoShape 2" descr="http://pedsovet.su/_ld/293/1571064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Содержимое 8" descr="images.jpg"/>
          <p:cNvPicPr>
            <a:picLocks noGrp="1" noChangeAspect="1"/>
          </p:cNvPicPr>
          <p:nvPr>
            <p:ph idx="1"/>
          </p:nvPr>
        </p:nvPicPr>
        <p:blipFill>
          <a:blip r:embed="rId3" cstate="print"/>
          <a:stretch>
            <a:fillRect/>
          </a:stretch>
        </p:blipFill>
        <p:spPr>
          <a:xfrm>
            <a:off x="0" y="0"/>
            <a:ext cx="9144000" cy="6858000"/>
          </a:xfrm>
        </p:spPr>
      </p:pic>
      <p:sp>
        <p:nvSpPr>
          <p:cNvPr id="10" name="Прямоугольник 9"/>
          <p:cNvSpPr/>
          <p:nvPr/>
        </p:nvSpPr>
        <p:spPr>
          <a:xfrm>
            <a:off x="214282" y="214290"/>
            <a:ext cx="8786874" cy="6247864"/>
          </a:xfrm>
          <a:prstGeom prst="rect">
            <a:avLst/>
          </a:prstGeom>
        </p:spPr>
        <p:txBody>
          <a:bodyPr wrap="square">
            <a:spAutoFit/>
          </a:bodyPr>
          <a:lstStyle/>
          <a:p>
            <a:r>
              <a:rPr lang="ru-RU" dirty="0"/>
              <a:t>        </a:t>
            </a:r>
            <a:r>
              <a:rPr lang="ru-RU" sz="2000" dirty="0" err="1">
                <a:solidFill>
                  <a:srgbClr val="002060"/>
                </a:solidFill>
                <a:latin typeface="Times New Roman" pitchFamily="18" charset="0"/>
                <a:cs typeface="Times New Roman" pitchFamily="18" charset="0"/>
              </a:rPr>
              <a:t>Бұл сұраққа жауап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ретінде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мамандар</a:t>
            </a:r>
            <a:r>
              <a:rPr lang="ru-RU" sz="2000" dirty="0">
                <a:solidFill>
                  <a:srgbClr val="002060"/>
                </a:solidFill>
                <a:latin typeface="Times New Roman" pitchFamily="18" charset="0"/>
                <a:cs typeface="Times New Roman" pitchFamily="18" charset="0"/>
              </a:rPr>
              <a:t> бала </a:t>
            </a:r>
            <a:r>
              <a:rPr lang="ru-RU" sz="2000" dirty="0" err="1">
                <a:solidFill>
                  <a:srgbClr val="002060"/>
                </a:solidFill>
                <a:latin typeface="Times New Roman" pitchFamily="18" charset="0"/>
                <a:cs typeface="Times New Roman" pitchFamily="18" charset="0"/>
              </a:rPr>
              <a:t>тіл</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мүкістігінің күрт көбеюуіне бірнеше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себептер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айтады</a:t>
            </a:r>
            <a:r>
              <a:rPr lang="ru-RU" sz="2000" dirty="0">
                <a:solidFill>
                  <a:srgbClr val="002060"/>
                </a:solidFill>
                <a:latin typeface="Times New Roman" pitchFamily="18" charset="0"/>
                <a:cs typeface="Times New Roman" pitchFamily="18" charset="0"/>
              </a:rPr>
              <a:t>. </a:t>
            </a:r>
          </a:p>
          <a:p>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Соның біріншісі</a:t>
            </a:r>
            <a:r>
              <a:rPr lang="ru-RU" sz="2000" dirty="0">
                <a:solidFill>
                  <a:srgbClr val="002060"/>
                </a:solidFill>
                <a:latin typeface="Times New Roman" pitchFamily="18" charset="0"/>
                <a:cs typeface="Times New Roman" pitchFamily="18" charset="0"/>
              </a:rPr>
              <a:t> – </a:t>
            </a:r>
            <a:r>
              <a:rPr lang="ru-RU" sz="2000" dirty="0" err="1">
                <a:solidFill>
                  <a:srgbClr val="002060"/>
                </a:solidFill>
                <a:latin typeface="Times New Roman" pitchFamily="18" charset="0"/>
                <a:cs typeface="Times New Roman" pitchFamily="18" charset="0"/>
              </a:rPr>
              <a:t>емізіктен</a:t>
            </a:r>
            <a:r>
              <a:rPr lang="ru-RU" sz="2000" dirty="0">
                <a:solidFill>
                  <a:srgbClr val="002060"/>
                </a:solidFill>
                <a:latin typeface="Times New Roman" pitchFamily="18" charset="0"/>
                <a:cs typeface="Times New Roman" pitchFamily="18" charset="0"/>
              </a:rPr>
              <a:t> (соска) </a:t>
            </a:r>
            <a:r>
              <a:rPr lang="ru-RU" sz="2000" dirty="0" err="1">
                <a:solidFill>
                  <a:srgbClr val="002060"/>
                </a:solidFill>
                <a:latin typeface="Times New Roman" pitchFamily="18" charset="0"/>
                <a:cs typeface="Times New Roman" pitchFamily="18" charset="0"/>
              </a:rPr>
              <a:t>болады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Емізікті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көп емген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баланың таңдайы тереңдеп, икемсізденіп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артикуляциялық қозғалысы нашарлайды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Яғни дыбыстың дұрыс шығу-шықпауына себептердің бірі</a:t>
            </a:r>
            <a:r>
              <a:rPr lang="ru-RU" sz="2000" dirty="0">
                <a:solidFill>
                  <a:srgbClr val="002060"/>
                </a:solidFill>
                <a:latin typeface="Times New Roman" pitchFamily="18" charset="0"/>
                <a:cs typeface="Times New Roman" pitchFamily="18" charset="0"/>
              </a:rPr>
              <a:t> – </a:t>
            </a:r>
            <a:r>
              <a:rPr lang="ru-RU" sz="2000" dirty="0" err="1">
                <a:solidFill>
                  <a:srgbClr val="002060"/>
                </a:solidFill>
                <a:latin typeface="Times New Roman" pitchFamily="18" charset="0"/>
                <a:cs typeface="Times New Roman" pitchFamily="18" charset="0"/>
              </a:rPr>
              <a:t>таңдай.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Таңдайдан болған ақаудың әсерінен әріптер дұрыс дыбысталмай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жатады</a:t>
            </a:r>
            <a:r>
              <a:rPr lang="ru-RU" sz="2000" dirty="0">
                <a:solidFill>
                  <a:srgbClr val="002060"/>
                </a:solidFill>
                <a:latin typeface="Times New Roman" pitchFamily="18" charset="0"/>
                <a:cs typeface="Times New Roman" pitchFamily="18" charset="0"/>
              </a:rPr>
              <a:t>. </a:t>
            </a:r>
          </a:p>
          <a:p>
            <a:r>
              <a:rPr lang="ru-RU" sz="2000" dirty="0">
                <a:solidFill>
                  <a:srgbClr val="002060"/>
                </a:solidFill>
                <a:latin typeface="Times New Roman" pitchFamily="18" charset="0"/>
                <a:cs typeface="Times New Roman" pitchFamily="18" charset="0"/>
              </a:rPr>
              <a:t>       Ал, </a:t>
            </a:r>
            <a:r>
              <a:rPr lang="ru-RU" sz="2000" dirty="0" err="1">
                <a:solidFill>
                  <a:srgbClr val="002060"/>
                </a:solidFill>
                <a:latin typeface="Times New Roman" pitchFamily="18" charset="0"/>
                <a:cs typeface="Times New Roman" pitchFamily="18" charset="0"/>
              </a:rPr>
              <a:t>тағы бір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көңіл </a:t>
            </a:r>
            <a:r>
              <a:rPr lang="ru-RU" sz="2000" dirty="0">
                <a:solidFill>
                  <a:srgbClr val="002060"/>
                </a:solidFill>
                <a:latin typeface="Times New Roman" pitchFamily="18" charset="0"/>
                <a:cs typeface="Times New Roman" pitchFamily="18" charset="0"/>
              </a:rPr>
              <a:t>баса </a:t>
            </a:r>
            <a:r>
              <a:rPr lang="ru-RU" sz="2000" dirty="0" err="1">
                <a:solidFill>
                  <a:srgbClr val="002060"/>
                </a:solidFill>
                <a:latin typeface="Times New Roman" pitchFamily="18" charset="0"/>
                <a:cs typeface="Times New Roman" pitchFamily="18" charset="0"/>
              </a:rPr>
              <a:t>айтатын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екінші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себеп</a:t>
            </a:r>
            <a:r>
              <a:rPr lang="ru-RU" sz="2000" dirty="0">
                <a:solidFill>
                  <a:srgbClr val="002060"/>
                </a:solidFill>
                <a:latin typeface="Times New Roman" pitchFamily="18" charset="0"/>
                <a:cs typeface="Times New Roman" pitchFamily="18" charset="0"/>
              </a:rPr>
              <a:t> – </a:t>
            </a:r>
            <a:r>
              <a:rPr lang="ru-RU" sz="2000" dirty="0" err="1">
                <a:solidFill>
                  <a:srgbClr val="002060"/>
                </a:solidFill>
                <a:latin typeface="Times New Roman" pitchFamily="18" charset="0"/>
                <a:cs typeface="Times New Roman" pitchFamily="18" charset="0"/>
              </a:rPr>
              <a:t>ата-ананың баласына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дұрыс көңіл бөліп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әңгімелеспеуі</a:t>
            </a:r>
            <a:r>
              <a:rPr lang="ru-RU" sz="2000" dirty="0">
                <a:solidFill>
                  <a:srgbClr val="002060"/>
                </a:solidFill>
                <a:latin typeface="Times New Roman" pitchFamily="18" charset="0"/>
                <a:cs typeface="Times New Roman" pitchFamily="18" charset="0"/>
              </a:rPr>
              <a:t>. бала </a:t>
            </a:r>
            <a:r>
              <a:rPr lang="ru-RU" sz="2000" dirty="0" err="1">
                <a:solidFill>
                  <a:srgbClr val="002060"/>
                </a:solidFill>
                <a:latin typeface="Times New Roman" pitchFamily="18" charset="0"/>
                <a:cs typeface="Times New Roman" pitchFamily="18" charset="0"/>
              </a:rPr>
              <a:t>бақшасында тәрбиешінің баланың жастайынан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қалай сөйлей бастағанына көңіл аудармауы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Мысалы</a:t>
            </a:r>
            <a:r>
              <a:rPr lang="ru-RU" sz="2000" dirty="0">
                <a:solidFill>
                  <a:srgbClr val="002060"/>
                </a:solidFill>
                <a:latin typeface="Times New Roman" pitchFamily="18" charset="0"/>
                <a:cs typeface="Times New Roman" pitchFamily="18" charset="0"/>
              </a:rPr>
              <a:t>, бала </a:t>
            </a:r>
            <a:r>
              <a:rPr lang="ru-RU" sz="2000" dirty="0" err="1">
                <a:solidFill>
                  <a:srgbClr val="002060"/>
                </a:solidFill>
                <a:latin typeface="Times New Roman" pitchFamily="18" charset="0"/>
                <a:cs typeface="Times New Roman" pitchFamily="18" charset="0"/>
              </a:rPr>
              <a:t>бір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жаста</a:t>
            </a:r>
            <a:r>
              <a:rPr lang="ru-RU" sz="2000" dirty="0">
                <a:solidFill>
                  <a:srgbClr val="002060"/>
                </a:solidFill>
                <a:latin typeface="Times New Roman" pitchFamily="18" charset="0"/>
                <a:cs typeface="Times New Roman" pitchFamily="18" charset="0"/>
              </a:rPr>
              <a:t> 5-10 </a:t>
            </a:r>
            <a:r>
              <a:rPr lang="ru-RU" sz="2000" dirty="0" err="1">
                <a:solidFill>
                  <a:srgbClr val="002060"/>
                </a:solidFill>
                <a:latin typeface="Times New Roman" pitchFamily="18" charset="0"/>
                <a:cs typeface="Times New Roman" pitchFamily="18" charset="0"/>
              </a:rPr>
              <a:t>сөз айтуға тиісті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Екі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жаста</a:t>
            </a:r>
            <a:r>
              <a:rPr lang="ru-RU" sz="2000" dirty="0">
                <a:solidFill>
                  <a:srgbClr val="002060"/>
                </a:solidFill>
                <a:latin typeface="Times New Roman" pitchFamily="18" charset="0"/>
                <a:cs typeface="Times New Roman" pitchFamily="18" charset="0"/>
              </a:rPr>
              <a:t> 200-300 </a:t>
            </a:r>
            <a:r>
              <a:rPr lang="ru-RU" sz="2000" dirty="0" err="1">
                <a:solidFill>
                  <a:srgbClr val="002060"/>
                </a:solidFill>
                <a:latin typeface="Times New Roman" pitchFamily="18" charset="0"/>
                <a:cs typeface="Times New Roman" pitchFamily="18" charset="0"/>
              </a:rPr>
              <a:t>сөз білетіндей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қабілетке жетеді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Үш жаста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күрделі сөйлемдерді айтып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дауысты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дыбыстарды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толық меңгеруі керек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Үш жастан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бастап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баланың жалпы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сөйлеу тілі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дами</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бастайды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Бұған ата-анасымен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сөйлесуі, қарым-қатынасы тікелей</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себепкер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болады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Қазіргі күні көп ата-ана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баласымен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бір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жасынан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бастап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сөйлесе бермейді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Сөйлесетіндері ара-тұра кездеседі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бірақ баламен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сөз алмасып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баланың қойған сұрақтарына үлкен адамдарша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жауап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қайтару сирек</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кездеседі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Мысалға алсақ, орыс</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халқында баламен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сөйлесу біршама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жақсы дамыған.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Олар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таңертеңгісін баласын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балабақшаға </a:t>
            </a:r>
            <a:r>
              <a:rPr lang="ru-RU" sz="2000" dirty="0">
                <a:solidFill>
                  <a:srgbClr val="002060"/>
                </a:solidFill>
                <a:latin typeface="Times New Roman" pitchFamily="18" charset="0"/>
                <a:cs typeface="Times New Roman" pitchFamily="18" charset="0"/>
              </a:rPr>
              <a:t>бара </a:t>
            </a:r>
            <a:r>
              <a:rPr lang="ru-RU" sz="2000" dirty="0" err="1">
                <a:solidFill>
                  <a:srgbClr val="002060"/>
                </a:solidFill>
                <a:latin typeface="Times New Roman" pitchFamily="18" charset="0"/>
                <a:cs typeface="Times New Roman" pitchFamily="18" charset="0"/>
              </a:rPr>
              <a:t>жатыпта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келе</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жатыпта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баласы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анау</a:t>
            </a:r>
            <a:r>
              <a:rPr lang="ru-RU" sz="2000" dirty="0">
                <a:solidFill>
                  <a:srgbClr val="002060"/>
                </a:solidFill>
                <a:latin typeface="Times New Roman" pitchFamily="18" charset="0"/>
                <a:cs typeface="Times New Roman" pitchFamily="18" charset="0"/>
              </a:rPr>
              <a:t> не? -</a:t>
            </a:r>
            <a:r>
              <a:rPr lang="ru-RU" sz="2000" dirty="0" err="1">
                <a:solidFill>
                  <a:srgbClr val="002060"/>
                </a:solidFill>
                <a:latin typeface="Times New Roman" pitchFamily="18" charset="0"/>
                <a:cs typeface="Times New Roman" pitchFamily="18" charset="0"/>
              </a:rPr>
              <a:t>деп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сұраса соған барынша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жауап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беріп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жатады</a:t>
            </a:r>
            <a:r>
              <a:rPr lang="ru-RU" sz="2000" dirty="0">
                <a:solidFill>
                  <a:srgbClr val="002060"/>
                </a:solidFill>
                <a:latin typeface="Times New Roman" pitchFamily="18" charset="0"/>
                <a:cs typeface="Times New Roman" pitchFamily="18" charset="0"/>
              </a:rPr>
              <a:t>. Ал ,</a:t>
            </a:r>
            <a:r>
              <a:rPr lang="ru-RU" sz="2000" dirty="0" err="1">
                <a:solidFill>
                  <a:srgbClr val="002060"/>
                </a:solidFill>
                <a:latin typeface="Times New Roman" pitchFamily="18" charset="0"/>
                <a:cs typeface="Times New Roman" pitchFamily="18" charset="0"/>
              </a:rPr>
              <a:t>біздің қазақ ата-аналары</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мұндайды ұсақ</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түйек деп</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көңіл бөле бермейді</a:t>
            </a:r>
            <a:r>
              <a:rPr lang="ru-RU" sz="20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24517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dsovet.su/_ld/301/8269418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8" name="Rectangle 4"/>
          <p:cNvSpPr>
            <a:spLocks noChangeArrowheads="1"/>
          </p:cNvSpPr>
          <p:nvPr/>
        </p:nvSpPr>
        <p:spPr bwMode="auto">
          <a:xfrm>
            <a:off x="1142976" y="1928802"/>
            <a:ext cx="707236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dirty="0">
                <a:solidFill>
                  <a:srgbClr val="FF0000"/>
                </a:solidFill>
                <a:latin typeface="+mj-lt"/>
                <a:cs typeface="Tahoma" pitchFamily="34" charset="0"/>
              </a:rPr>
              <a:t>      </a:t>
            </a:r>
            <a:r>
              <a:rPr lang="ru-RU" sz="2800" dirty="0" err="1">
                <a:latin typeface="+mj-lt"/>
                <a:cs typeface="Tahoma" pitchFamily="34" charset="0"/>
              </a:rPr>
              <a:t>«</a:t>
            </a:r>
            <a:r>
              <a:rPr kumimoji="0" lang="ru-RU" sz="2800" b="0" i="0" u="none" strike="noStrike" cap="none" normalizeH="0" baseline="0" dirty="0" err="1">
                <a:ln>
                  <a:noFill/>
                </a:ln>
                <a:effectLst/>
                <a:latin typeface="+mj-lt"/>
                <a:cs typeface="Tahoma" pitchFamily="34" charset="0"/>
              </a:rPr>
              <a:t>Баланың психикалық немесе</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(және</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дене</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дамуы</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неғұрлым төмен болса</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ұстаздың білімділігі</a:t>
            </a:r>
            <a:r>
              <a:rPr kumimoji="0" lang="ru-RU" sz="2800" b="0" i="0" u="none" strike="noStrike" cap="none" normalizeH="0" baseline="0" dirty="0">
                <a:ln>
                  <a:noFill/>
                </a:ln>
                <a:effectLst/>
                <a:latin typeface="+mj-lt"/>
                <a:cs typeface="Tahoma" pitchFamily="34" charset="0"/>
              </a:rPr>
              <a:t> мен </a:t>
            </a:r>
            <a:r>
              <a:rPr kumimoji="0" lang="ru-RU" sz="2800" b="0" i="0" u="none" strike="noStrike" cap="none" normalizeH="0" baseline="0" dirty="0" err="1">
                <a:ln>
                  <a:noFill/>
                </a:ln>
                <a:effectLst/>
                <a:latin typeface="+mj-lt"/>
                <a:cs typeface="Tahoma" pitchFamily="34" charset="0"/>
              </a:rPr>
              <a:t>біліктілігі</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соғүрлым жоғары болуы</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қажет</a:t>
            </a:r>
            <a:r>
              <a:rPr lang="ru-RU" sz="2800" dirty="0">
                <a:latin typeface="+mj-lt"/>
                <a:cs typeface="Tahoma" pitchFamily="34" charset="0"/>
              </a:rPr>
              <a:t>»</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деп</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жазган</a:t>
            </a:r>
            <a:r>
              <a:rPr kumimoji="0" lang="ru-RU" sz="2800" b="0" i="0" u="none" strike="noStrike" cap="none" normalizeH="0" baseline="0" dirty="0">
                <a:ln>
                  <a:noFill/>
                </a:ln>
                <a:effectLst/>
                <a:latin typeface="+mj-lt"/>
                <a:cs typeface="Tahoma" pitchFamily="34" charset="0"/>
              </a:rPr>
              <a:t> XX </a:t>
            </a:r>
            <a:r>
              <a:rPr kumimoji="0" lang="ru-RU" sz="2800" b="0" i="0" u="none" strike="noStrike" cap="none" normalizeH="0" baseline="0" dirty="0" err="1">
                <a:ln>
                  <a:noFill/>
                </a:ln>
                <a:effectLst/>
                <a:latin typeface="+mj-lt"/>
                <a:cs typeface="Tahoma" pitchFamily="34" charset="0"/>
              </a:rPr>
              <a:t>ғасырдың басында</a:t>
            </a:r>
            <a:r>
              <a:rPr kumimoji="0" lang="ru-RU" sz="2800" b="0" i="0" u="none" strike="noStrike" cap="none" normalizeH="0" baseline="0" dirty="0">
                <a:ln>
                  <a:noFill/>
                </a:ln>
                <a:effectLst/>
                <a:latin typeface="+mj-lt"/>
                <a:cs typeface="Tahoma" pitchFamily="34" charset="0"/>
              </a:rPr>
              <a:t> </a:t>
            </a:r>
            <a:r>
              <a:rPr kumimoji="0" lang="ru-RU" sz="2800" b="0" i="0" u="none" strike="noStrike" cap="none" normalizeH="0" baseline="0" dirty="0" err="1">
                <a:ln>
                  <a:noFill/>
                </a:ln>
                <a:effectLst/>
                <a:latin typeface="+mj-lt"/>
                <a:cs typeface="Tahoma" pitchFamily="34" charset="0"/>
              </a:rPr>
              <a:t>атақты неміс</a:t>
            </a:r>
            <a:r>
              <a:rPr lang="ru-RU" sz="2800" dirty="0">
                <a:latin typeface="+mj-lt"/>
                <a:cs typeface="Tahoma" pitchFamily="34" charset="0"/>
              </a:rPr>
              <a:t> </a:t>
            </a:r>
            <a:r>
              <a:rPr kumimoji="0" lang="ru-RU" sz="2800" b="0" i="0" u="none" strike="noStrike" cap="none" normalizeH="0" baseline="0" dirty="0">
                <a:ln>
                  <a:noFill/>
                </a:ln>
                <a:effectLst/>
                <a:latin typeface="+mj-lt"/>
                <a:cs typeface="Tahoma" pitchFamily="34" charset="0"/>
              </a:rPr>
              <a:t> педагог - </a:t>
            </a:r>
            <a:r>
              <a:rPr kumimoji="0" lang="ru-RU" sz="2800" b="0" i="0" u="none" strike="noStrike" cap="none" normalizeH="0" baseline="0" dirty="0" err="1">
                <a:ln>
                  <a:noFill/>
                </a:ln>
                <a:effectLst/>
                <a:latin typeface="+mj-lt"/>
                <a:cs typeface="Tahoma" pitchFamily="34" charset="0"/>
              </a:rPr>
              <a:t>дефектологы</a:t>
            </a:r>
            <a:r>
              <a:rPr kumimoji="0" lang="ru-RU" sz="2800" b="0" i="0" u="none" strike="noStrike" cap="none" normalizeH="0" baseline="0" dirty="0">
                <a:ln>
                  <a:noFill/>
                </a:ln>
                <a:effectLst/>
                <a:latin typeface="+mj-lt"/>
                <a:cs typeface="Tahoma" pitchFamily="34" charset="0"/>
              </a:rPr>
              <a:t> П. Шуман</a:t>
            </a:r>
            <a:r>
              <a:rPr kumimoji="0" lang="ru-RU" sz="2800" b="0" i="0" u="none" strike="noStrike" cap="none" normalizeH="0" dirty="0">
                <a:ln>
                  <a:noFill/>
                </a:ln>
                <a:effectLst/>
                <a:latin typeface="+mj-lt"/>
                <a:cs typeface="Tahoma" pitchFamily="34" charset="0"/>
              </a:rPr>
              <a:t> </a:t>
            </a:r>
            <a:r>
              <a:rPr kumimoji="0" lang="ru-RU" sz="2800" b="0" i="0" u="none" strike="noStrike" cap="none" normalizeH="0" dirty="0" err="1">
                <a:ln>
                  <a:noFill/>
                </a:ln>
                <a:effectLst/>
                <a:latin typeface="+mj-lt"/>
                <a:cs typeface="Tahoma" pitchFamily="34" charset="0"/>
              </a:rPr>
              <a:t>бекер</a:t>
            </a:r>
            <a:r>
              <a:rPr kumimoji="0" lang="ru-RU" sz="2800" b="0" i="0" u="none" strike="noStrike" cap="none" normalizeH="0" dirty="0">
                <a:ln>
                  <a:noFill/>
                </a:ln>
                <a:effectLst/>
                <a:latin typeface="+mj-lt"/>
                <a:cs typeface="Tahoma" pitchFamily="34" charset="0"/>
              </a:rPr>
              <a:t> </a:t>
            </a:r>
            <a:r>
              <a:rPr kumimoji="0" lang="ru-RU" sz="2800" b="0" i="0" u="none" strike="noStrike" cap="none" normalizeH="0" dirty="0" err="1">
                <a:ln>
                  <a:noFill/>
                </a:ln>
                <a:effectLst/>
                <a:latin typeface="+mj-lt"/>
                <a:cs typeface="Tahoma" pitchFamily="34" charset="0"/>
              </a:rPr>
              <a:t>айтпаған болса</a:t>
            </a:r>
            <a:r>
              <a:rPr kumimoji="0" lang="ru-RU" sz="2800" b="0" i="0" u="none" strike="noStrike" cap="none" normalizeH="0" dirty="0">
                <a:ln>
                  <a:noFill/>
                </a:ln>
                <a:effectLst/>
                <a:latin typeface="+mj-lt"/>
                <a:cs typeface="Tahoma" pitchFamily="34" charset="0"/>
              </a:rPr>
              <a:t> </a:t>
            </a:r>
            <a:r>
              <a:rPr kumimoji="0" lang="ru-RU" sz="2800" b="0" i="0" u="none" strike="noStrike" cap="none" normalizeH="0" dirty="0" err="1">
                <a:ln>
                  <a:noFill/>
                </a:ln>
                <a:effectLst/>
                <a:latin typeface="+mj-lt"/>
                <a:cs typeface="Tahoma" pitchFamily="34" charset="0"/>
              </a:rPr>
              <a:t>керек</a:t>
            </a:r>
            <a:r>
              <a:rPr kumimoji="0" lang="ru-RU" sz="2800" b="0" i="0" u="none" strike="noStrike" cap="none" normalizeH="0" dirty="0">
                <a:ln>
                  <a:noFill/>
                </a:ln>
                <a:effectLst/>
                <a:latin typeface="+mj-lt"/>
                <a:cs typeface="Tahoma" pitchFamily="34" charset="0"/>
              </a:rPr>
              <a:t>. </a:t>
            </a:r>
            <a:endParaRPr kumimoji="0" lang="ru-RU" sz="5400" b="0" i="0" u="none" strike="noStrike" cap="none" normalizeH="0" baseline="0" dirty="0">
              <a:ln>
                <a:noFill/>
              </a:ln>
              <a:effectLst/>
              <a:latin typeface="+mj-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elenaranko.ucoz.ru/_ld/1/75442481.jpg"/>
          <p:cNvPicPr>
            <a:picLocks noChangeAspect="1" noChangeArrowheads="1"/>
          </p:cNvPicPr>
          <p:nvPr/>
        </p:nvPicPr>
        <p:blipFill>
          <a:blip r:embed="rId2" cstate="print"/>
          <a:srcRect/>
          <a:stretch>
            <a:fillRect/>
          </a:stretch>
        </p:blipFill>
        <p:spPr bwMode="auto">
          <a:xfrm>
            <a:off x="0" y="-214338"/>
            <a:ext cx="9144000" cy="6858000"/>
          </a:xfrm>
          <a:prstGeom prst="rect">
            <a:avLst/>
          </a:prstGeom>
          <a:noFill/>
        </p:spPr>
      </p:pic>
      <p:sp>
        <p:nvSpPr>
          <p:cNvPr id="6" name="Прямоугольник 5"/>
          <p:cNvSpPr/>
          <p:nvPr/>
        </p:nvSpPr>
        <p:spPr>
          <a:xfrm>
            <a:off x="857224" y="857232"/>
            <a:ext cx="7072362" cy="4493538"/>
          </a:xfrm>
          <a:prstGeom prst="rect">
            <a:avLst/>
          </a:prstGeom>
        </p:spPr>
        <p:txBody>
          <a:bodyPr wrap="square">
            <a:spAutoFit/>
          </a:bodyPr>
          <a:lstStyle/>
          <a:p>
            <a:pPr algn="just"/>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Бұл мамандықты таңдаған тұлғалар  жан</a:t>
            </a:r>
            <a:r>
              <a:rPr lang="ru-RU" sz="2200" dirty="0">
                <a:latin typeface="Times New Roman" pitchFamily="18" charset="0"/>
                <a:cs typeface="Times New Roman" pitchFamily="18" charset="0"/>
              </a:rPr>
              <a:t> - </a:t>
            </a:r>
            <a:r>
              <a:rPr lang="ru-RU" sz="2200" dirty="0" err="1">
                <a:latin typeface="Times New Roman" pitchFamily="18" charset="0"/>
                <a:cs typeface="Times New Roman" pitchFamily="18" charset="0"/>
              </a:rPr>
              <a:t>дүниесі өте кең, ерекше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рухани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құндылыктарға ие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мейірімді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ақ көңілді, жан</a:t>
            </a:r>
            <a:r>
              <a:rPr lang="ru-RU" sz="2200" dirty="0">
                <a:latin typeface="Times New Roman" pitchFamily="18" charset="0"/>
                <a:cs typeface="Times New Roman" pitchFamily="18" charset="0"/>
              </a:rPr>
              <a:t> - </a:t>
            </a:r>
            <a:r>
              <a:rPr lang="ru-RU" sz="2200" dirty="0" err="1">
                <a:latin typeface="Times New Roman" pitchFamily="18" charset="0"/>
                <a:cs typeface="Times New Roman" pitchFamily="18" charset="0"/>
              </a:rPr>
              <a:t>жақты кәсіби құндылықтар жүйесін меңгерген, өзінің кәсіби әрекетін нәтижелі әрі сәтті болатынына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сенімді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тұлға болып</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қалыптасуы қажет.</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Мамандығымыздың кәсіби әрекеті соншалықты кең, тіпті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оған әлеуметтік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мейірімділік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акциялардың жетекшісі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және белсенді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қатысушысы болуына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мүмкіндіктері шектеулі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тұлғалардың құқығын қорғаушы болуына</a:t>
            </a:r>
            <a:r>
              <a:rPr lang="ru-RU" sz="2200" dirty="0">
                <a:latin typeface="Times New Roman" pitchFamily="18" charset="0"/>
                <a:cs typeface="Times New Roman" pitchFamily="18" charset="0"/>
              </a:rPr>
              <a:t> тура </a:t>
            </a:r>
            <a:r>
              <a:rPr lang="ru-RU" sz="2200" dirty="0" err="1">
                <a:latin typeface="Times New Roman" pitchFamily="18" charset="0"/>
                <a:cs typeface="Times New Roman" pitchFamily="18" charset="0"/>
              </a:rPr>
              <a:t>келеді</a:t>
            </a:r>
            <a:r>
              <a:rPr lang="ru-RU" sz="2200" dirty="0">
                <a:latin typeface="Times New Roman" pitchFamily="18" charset="0"/>
                <a:cs typeface="Times New Roman" pitchFamily="18" charset="0"/>
              </a:rPr>
              <a:t>. </a:t>
            </a:r>
          </a:p>
          <a:p>
            <a:pPr algn="just"/>
            <a:r>
              <a:rPr lang="kk-KZ" sz="2200" dirty="0">
                <a:latin typeface="Times New Roman" pitchFamily="18" charset="0"/>
                <a:cs typeface="Times New Roman" pitchFamily="18" charset="0"/>
              </a:rPr>
              <a:t>       Қазіргі уақытта біз осы мамандықты оқу барысында толыққанды білім алып, келешекке өз үлесімізді қоспақ ойымыз бар. </a:t>
            </a:r>
            <a:endParaRPr lang="ru-RU" sz="2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 name="Содержимое 4" descr="мкен.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1587537" y="342481"/>
            <a:ext cx="7215238" cy="2800767"/>
          </a:xfrm>
          <a:prstGeom prst="rect">
            <a:avLst/>
          </a:prstGeom>
        </p:spPr>
        <p:txBody>
          <a:bodyPr wrap="square">
            <a:spAutoFit/>
          </a:bodyPr>
          <a:lstStyle/>
          <a:p>
            <a:pPr algn="just"/>
            <a:r>
              <a:rPr lang="ru-RU" sz="2200" dirty="0">
                <a:latin typeface="Times New Roman" pitchFamily="18" charset="0"/>
                <a:cs typeface="Times New Roman" pitchFamily="18" charset="0"/>
              </a:rPr>
              <a:t>        Ал </a:t>
            </a:r>
            <a:r>
              <a:rPr lang="ru-RU" sz="2200" dirty="0" err="1">
                <a:latin typeface="Times New Roman" pitchFamily="18" charset="0"/>
                <a:cs typeface="Times New Roman" pitchFamily="18" charset="0"/>
              </a:rPr>
              <a:t>біздің басты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мақсатымыз </a:t>
            </a:r>
            <a:r>
              <a:rPr lang="ru-RU" sz="2200" dirty="0">
                <a:latin typeface="Times New Roman" pitchFamily="18" charset="0"/>
                <a:cs typeface="Times New Roman" pitchFamily="18" charset="0"/>
              </a:rPr>
              <a:t>– осы </a:t>
            </a:r>
            <a:r>
              <a:rPr lang="ru-RU" sz="2200" dirty="0" err="1">
                <a:latin typeface="Times New Roman" pitchFamily="18" charset="0"/>
                <a:cs typeface="Times New Roman" pitchFamily="18" charset="0"/>
              </a:rPr>
              <a:t>балаларға ыждахатпен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көңіл бөліп</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олардың тіл</a:t>
            </a:r>
            <a:r>
              <a:rPr lang="ru-RU" sz="2200" dirty="0">
                <a:latin typeface="Times New Roman" pitchFamily="18" charset="0"/>
                <a:cs typeface="Times New Roman" pitchFamily="18" charset="0"/>
              </a:rPr>
              <a:t> б</a:t>
            </a:r>
            <a:r>
              <a:rPr lang="kk-KZ" sz="2200" dirty="0">
                <a:latin typeface="Times New Roman" pitchFamily="18" charset="0"/>
                <a:cs typeface="Times New Roman" pitchFamily="18" charset="0"/>
              </a:rPr>
              <a:t>ұзылыстарына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дыбыстарды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айтуына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мұқият көңіл бөлу және </a:t>
            </a:r>
            <a:r>
              <a:rPr lang="ru-RU" sz="2200" dirty="0">
                <a:latin typeface="Times New Roman" pitchFamily="18" charset="0"/>
                <a:cs typeface="Times New Roman" pitchFamily="18" charset="0"/>
              </a:rPr>
              <a:t>де </a:t>
            </a:r>
            <a:r>
              <a:rPr lang="ru-RU" sz="2200" dirty="0" err="1">
                <a:latin typeface="Times New Roman" pitchFamily="18" charset="0"/>
                <a:cs typeface="Times New Roman" pitchFamily="18" charset="0"/>
              </a:rPr>
              <a:t>барлық балаларға мейірімділікпен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қарау</a:t>
            </a:r>
            <a:r>
              <a:rPr lang="ru-RU" sz="2200" dirty="0">
                <a:latin typeface="Times New Roman" pitchFamily="18" charset="0"/>
                <a:cs typeface="Times New Roman" pitchFamily="18" charset="0"/>
              </a:rPr>
              <a:t>.  </a:t>
            </a:r>
          </a:p>
          <a:p>
            <a:pPr algn="just"/>
            <a:r>
              <a:rPr lang="kk-KZ" sz="2200" dirty="0">
                <a:latin typeface="Times New Roman" pitchFamily="18" charset="0"/>
                <a:cs typeface="Times New Roman" pitchFamily="18" charset="0"/>
              </a:rPr>
              <a:t>       Маған өзімнің таңдаған мамандығым өте қатты ұнайды. Менің мамандығым – менің мақтанышым. </a:t>
            </a:r>
          </a:p>
          <a:p>
            <a:pPr algn="just"/>
            <a:r>
              <a:rPr lang="kk-KZ" sz="2200" dirty="0">
                <a:latin typeface="Times New Roman" pitchFamily="18" charset="0"/>
                <a:cs typeface="Times New Roman" pitchFamily="18" charset="0"/>
              </a:rPr>
              <a:t>       Бұл менің  практика барысында балалармен бірге түскен суретім.</a:t>
            </a:r>
            <a:endParaRPr lang="ru-RU" sz="22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srcRect/>
          <a:stretch>
            <a:fillRect/>
          </a:stretch>
        </p:blipFill>
        <p:spPr bwMode="auto">
          <a:xfrm>
            <a:off x="1928794" y="3071810"/>
            <a:ext cx="3857652" cy="3086043"/>
          </a:xfrm>
          <a:prstGeom prst="rect">
            <a:avLst/>
          </a:prstGeom>
          <a:ln>
            <a:noFill/>
          </a:ln>
          <a:effectLst>
            <a:softEdge rad="112500"/>
          </a:effectLst>
        </p:spPr>
      </p:pic>
      <p:pic>
        <p:nvPicPr>
          <p:cNvPr id="8" name="Picture 1"/>
          <p:cNvPicPr>
            <a:picLocks noChangeAspect="1" noChangeArrowheads="1"/>
          </p:cNvPicPr>
          <p:nvPr/>
        </p:nvPicPr>
        <p:blipFill>
          <a:blip r:embed="rId4" cstate="print"/>
          <a:srcRect/>
          <a:stretch>
            <a:fillRect/>
          </a:stretch>
        </p:blipFill>
        <p:spPr bwMode="auto">
          <a:xfrm>
            <a:off x="6000760" y="3143248"/>
            <a:ext cx="2786082" cy="2934726"/>
          </a:xfrm>
          <a:prstGeom prst="rect">
            <a:avLst/>
          </a:prstGeom>
          <a:ln>
            <a:noFill/>
          </a:ln>
          <a:effectLst>
            <a:softEdge rad="112500"/>
          </a:effectLst>
        </p:spPr>
      </p:pic>
    </p:spTree>
    <p:extLst>
      <p:ext uri="{BB962C8B-B14F-4D97-AF65-F5344CB8AC3E}">
        <p14:creationId xmlns:p14="http://schemas.microsoft.com/office/powerpoint/2010/main" val="29201534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6" name="Picture 4" descr="Рисунок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WordArt 23"/>
          <p:cNvSpPr>
            <a:spLocks noChangeArrowheads="1" noChangeShapeType="1" noTextEdit="1"/>
          </p:cNvSpPr>
          <p:nvPr/>
        </p:nvSpPr>
        <p:spPr bwMode="auto">
          <a:xfrm>
            <a:off x="2071688" y="2428875"/>
            <a:ext cx="5164137" cy="1363663"/>
          </a:xfrm>
          <a:prstGeom prst="rect">
            <a:avLst/>
          </a:prstGeom>
        </p:spPr>
        <p:txBody>
          <a:bodyPr wrap="none" fromWordArt="1">
            <a:prstTxWarp prst="textPlain">
              <a:avLst>
                <a:gd name="adj" fmla="val 50000"/>
              </a:avLst>
            </a:prstTxWarp>
          </a:bodyPr>
          <a:lstStyle/>
          <a:p>
            <a:pPr algn="ctr"/>
            <a:r>
              <a:rPr lang="ru-RU"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Назар</a:t>
            </a:r>
            <a:r>
              <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ru-RU"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қойып</a:t>
            </a:r>
            <a:endPar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ru-RU"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тыңдағандарыңызға</a:t>
            </a:r>
            <a:endPar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ru-RU"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рахмет</a:t>
            </a:r>
            <a:r>
              <a:rPr lang="ru-RU"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a:t>
            </a:r>
          </a:p>
        </p:txBody>
      </p:sp>
    </p:spTree>
    <p:extLst>
      <p:ext uri="{BB962C8B-B14F-4D97-AF65-F5344CB8AC3E}">
        <p14:creationId xmlns:p14="http://schemas.microsoft.com/office/powerpoint/2010/main" val="34339450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35" y="-4226"/>
            <a:ext cx="9144000"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933056"/>
            <a:ext cx="3240360" cy="2639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12996" y="844233"/>
            <a:ext cx="8509746" cy="3477875"/>
          </a:xfrm>
          <a:prstGeom prst="rect">
            <a:avLst/>
          </a:prstGeom>
        </p:spPr>
        <p:txBody>
          <a:bodyPr wrap="square">
            <a:spAutoFit/>
          </a:bodyPr>
          <a:lstStyle/>
          <a:p>
            <a:pPr algn="just"/>
            <a:r>
              <a:rPr lang="ru-RU" sz="2000">
                <a:latin typeface="Times New Roman" panose="02020603050405020304" pitchFamily="18" charset="0"/>
                <a:cs typeface="Times New Roman" panose="02020603050405020304" pitchFamily="18" charset="0"/>
              </a:rPr>
              <a:t>      Мамандықты таңдау оңай жұмыс еместігін, мамандықты темпераментке сай таңдау керектігін біз бәріміз біле бермейміз. </a:t>
            </a:r>
            <a:r>
              <a:rPr lang="ru-RU" sz="2000" b="1" i="1">
                <a:effectLst/>
                <a:latin typeface="Times New Roman" panose="02020603050405020304" pitchFamily="18" charset="0"/>
                <a:cs typeface="Times New Roman" panose="02020603050405020304" pitchFamily="18" charset="0"/>
              </a:rPr>
              <a:t>Мамандық таңдау </a:t>
            </a:r>
            <a:r>
              <a:rPr lang="ru-RU" sz="2000" i="1">
                <a:effectLst/>
                <a:latin typeface="Times New Roman" panose="02020603050405020304" pitchFamily="18" charset="0"/>
                <a:cs typeface="Times New Roman" panose="02020603050405020304" pitchFamily="18" charset="0"/>
              </a:rPr>
              <a:t>деген өзің айналысқың келетін жұмысты таңдау ғана емес, өзің араласқың келетін ортаны да таңдау.</a:t>
            </a:r>
            <a:r>
              <a:rPr lang="ru-RU" sz="2000">
                <a:effectLst/>
                <a:latin typeface="Times New Roman" panose="02020603050405020304" pitchFamily="18" charset="0"/>
                <a:cs typeface="Times New Roman" panose="02020603050405020304" pitchFamily="18" charset="0"/>
              </a:rPr>
              <a:t> Қазақ  «Адам екі түрлі жағдайда қателеспеу керек: бірі - жар таңдағанда, екіншісі - мамандық таңдағанда», -  деп бекер айтпаса керек. </a:t>
            </a:r>
          </a:p>
          <a:p>
            <a:pPr algn="just"/>
            <a:r>
              <a:rPr lang="ru-RU" sz="2000">
                <a:effectLst/>
                <a:latin typeface="Times New Roman" panose="02020603050405020304" pitchFamily="18" charset="0"/>
                <a:cs typeface="Times New Roman" panose="02020603050405020304" pitchFamily="18" charset="0"/>
              </a:rPr>
              <a:t>       "Мамандық" сөзі латын сөзінен шыққан, ол "жұрт алдында сөйлеу, жариялау" деген мағына білдіреді. Бұрынғы заманда мамандықтың қазіргідей түр-түрі болмады. Әр адам барлық жұмыспен өзі ғана айналысатын. Дегенмен, әйелдер мен ерлерге деп бөлінетін жұмыстар болған. </a:t>
            </a:r>
            <a:endParaRPr lang="ru-RU"/>
          </a:p>
        </p:txBody>
      </p:sp>
      <p:sp>
        <p:nvSpPr>
          <p:cNvPr id="5" name="Прямоугольник 4"/>
          <p:cNvSpPr/>
          <p:nvPr/>
        </p:nvSpPr>
        <p:spPr>
          <a:xfrm>
            <a:off x="3563888" y="5249555"/>
            <a:ext cx="5269386" cy="1323439"/>
          </a:xfrm>
          <a:prstGeom prst="rect">
            <a:avLst/>
          </a:prstGeom>
        </p:spPr>
        <p:txBody>
          <a:bodyPr wrap="square">
            <a:spAutoFit/>
          </a:bodyPr>
          <a:lstStyle/>
          <a:p>
            <a:pPr algn="just"/>
            <a:r>
              <a:rPr lang="ru-RU" sz="2000">
                <a:latin typeface="Times New Roman" panose="02020603050405020304" pitchFamily="18" charset="0"/>
                <a:cs typeface="Times New Roman" panose="02020603050405020304" pitchFamily="18" charset="0"/>
              </a:rPr>
              <a:t>     Заман өзгерген сайын, адам да жетіліп, нарықтық қарым-қатынас пайда болды. Қоғам дамып, дүниеге түрлі жұмыстар, сәйкесінше, түрлі мамандықтар келді.</a:t>
            </a:r>
          </a:p>
        </p:txBody>
      </p:sp>
      <p:sp>
        <p:nvSpPr>
          <p:cNvPr id="6" name="Прямоугольник 5"/>
          <p:cNvSpPr/>
          <p:nvPr/>
        </p:nvSpPr>
        <p:spPr>
          <a:xfrm>
            <a:off x="768378" y="404663"/>
            <a:ext cx="8064896" cy="430887"/>
          </a:xfrm>
          <a:prstGeom prst="rect">
            <a:avLst/>
          </a:prstGeom>
        </p:spPr>
        <p:txBody>
          <a:bodyPr wrap="square">
            <a:spAutoFit/>
          </a:bodyPr>
          <a:lstStyle/>
          <a:p>
            <a:r>
              <a:rPr lang="ru-RU" sz="2200" b="1">
                <a:solidFill>
                  <a:srgbClr val="C00000"/>
                </a:solidFill>
                <a:latin typeface="Times New Roman" panose="02020603050405020304" pitchFamily="18" charset="0"/>
                <a:cs typeface="Times New Roman" panose="02020603050405020304" pitchFamily="18" charset="0"/>
              </a:rPr>
              <a:t>Мамандық таңдау - өміріңіздің бір кірпішін дұрыс қалау</a:t>
            </a:r>
          </a:p>
        </p:txBody>
      </p:sp>
      <p:sp>
        <p:nvSpPr>
          <p:cNvPr id="7" name="Прямоугольник 6"/>
          <p:cNvSpPr/>
          <p:nvPr/>
        </p:nvSpPr>
        <p:spPr>
          <a:xfrm>
            <a:off x="3563888" y="3966934"/>
            <a:ext cx="5112568" cy="1323439"/>
          </a:xfrm>
          <a:prstGeom prst="rect">
            <a:avLst/>
          </a:prstGeom>
        </p:spPr>
        <p:txBody>
          <a:bodyPr wrap="square">
            <a:spAutoFit/>
          </a:bodyPr>
          <a:lstStyle/>
          <a:p>
            <a:r>
              <a:rPr lang="ru-RU" sz="2000">
                <a:latin typeface="Times New Roman" panose="02020603050405020304" pitchFamily="18" charset="0"/>
                <a:cs typeface="Times New Roman" panose="02020603050405020304" pitchFamily="18" charset="0"/>
              </a:rPr>
              <a:t>    Ерлер аң аулап, үй тұрғызып, қару-жарақ жасаса, әйелдер жеуге жарамды өсімдіктерді жинап, тамақ пісірген, киім-кешек тігіп, бала тәрбиелеген. </a:t>
            </a:r>
          </a:p>
        </p:txBody>
      </p:sp>
    </p:spTree>
    <p:extLst>
      <p:ext uri="{BB962C8B-B14F-4D97-AF65-F5344CB8AC3E}">
        <p14:creationId xmlns:p14="http://schemas.microsoft.com/office/powerpoint/2010/main" val="2603759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83" y="-30654"/>
            <a:ext cx="9144000" cy="68886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3527" y="404664"/>
            <a:ext cx="8337393" cy="5601533"/>
          </a:xfrm>
          <a:prstGeom prst="rect">
            <a:avLst/>
          </a:prstGeom>
        </p:spPr>
        <p:txBody>
          <a:bodyPr wrap="square">
            <a:spAutoFit/>
          </a:bodyPr>
          <a:lstStyle/>
          <a:p>
            <a:pPr algn="just"/>
            <a:r>
              <a:rPr lang="ru-RU" sz="2000">
                <a:latin typeface="Times New Roman" panose="02020603050405020304" pitchFamily="18" charset="0"/>
                <a:cs typeface="Times New Roman" panose="02020603050405020304" pitchFamily="18" charset="0"/>
              </a:rPr>
              <a:t>      Өз ісінің нағыз маманы атану екінің бірінің еншісіне бұйырмаған. Ол үшін ең алдымен мамандығыңызға деген махаббат керек. Мамандыққа деген махаббат пен карьерист болу екеуі біздіңше екі бөлек нәрсе. Махаббатпен істелген жұмыс қана нәтиже бермек. Екінші, сөзбен айтқанда, мамандығыңыз сіздің сүйікті ісіңізге айналуы қажет. Бұл жағдайда адам жұмысқа ерекше құлшыныспен кірісіп, жұмысынан ләззат алады. </a:t>
            </a:r>
          </a:p>
          <a:p>
            <a:pPr algn="just"/>
            <a:r>
              <a:rPr lang="ru-RU" sz="2000">
                <a:latin typeface="Times New Roman" panose="02020603050405020304" pitchFamily="18" charset="0"/>
                <a:cs typeface="Times New Roman" panose="02020603050405020304" pitchFamily="18" charset="0"/>
              </a:rPr>
              <a:t>     Қазір жастарымыз болашақ мамандық таңдауға салғырт. Әйтеуір оқып, қолына бір жапырақ қатырма қағаз алып шығу ғана мақсат сияқты. Кейбір жастарымыздың ата – анасы оның қалауындағы мамандықты таңдауына түбегейлі қарсы, ал кейбірінің ҰБТ – да балының жетіспеуіне байланысты  өзі қалаған маман иесі бола алмауда. Осының нәтижесі қандай? Олардың бірі – оқудан шықса, бірі – қаламаған мамандығы бойынша ілініп-салынып жұмыс істеп жүреді. Өз мамандығына қанағаттанбаушылық, қызықпаушылық салдарынан реніш сезімдері болып, алдарына жетістікке жетем деген мақсатта қоя алмайды. Сондықтанда мамандық таңдау барысында талапкер де, ата-ана да «жеті рет өлшеп, бір рет кескені» абзал.</a:t>
            </a:r>
          </a:p>
          <a:p>
            <a:pPr algn="just"/>
            <a:r>
              <a:rPr lang="ru-RU" sz="2000">
                <a:latin typeface="Times New Roman" panose="02020603050405020304" pitchFamily="18" charset="0"/>
                <a:cs typeface="Times New Roman" panose="02020603050405020304" pitchFamily="18" charset="0"/>
              </a:rPr>
              <a:t>     </a:t>
            </a:r>
            <a:endParaRPr lang="ru-RU"/>
          </a:p>
        </p:txBody>
      </p:sp>
    </p:spTree>
    <p:extLst>
      <p:ext uri="{BB962C8B-B14F-4D97-AF65-F5344CB8AC3E}">
        <p14:creationId xmlns:p14="http://schemas.microsoft.com/office/powerpoint/2010/main" val="39519876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428604"/>
            <a:ext cx="8572560" cy="4236304"/>
          </a:xfrm>
          <a:prstGeom prst="rect">
            <a:avLst/>
          </a:prstGeom>
        </p:spPr>
        <p:txBody>
          <a:bodyPr wrap="square">
            <a:spAutoFit/>
          </a:bodyPr>
          <a:lstStyle/>
          <a:p>
            <a:pPr algn="just"/>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Күннен </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күнге заманауи</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технологиялардың </a:t>
            </a:r>
            <a:r>
              <a:rPr lang="ru-RU" sz="2000" dirty="0">
                <a:solidFill>
                  <a:srgbClr val="FF0000"/>
                </a:solidFill>
                <a:latin typeface="Times New Roman" panose="02020603050405020304" pitchFamily="18" charset="0"/>
                <a:cs typeface="Times New Roman" panose="02020603050405020304" pitchFamily="18" charset="0"/>
              </a:rPr>
              <a:t>сан </a:t>
            </a:r>
            <a:r>
              <a:rPr lang="ru-RU" sz="2000" dirty="0" err="1">
                <a:solidFill>
                  <a:srgbClr val="FF0000"/>
                </a:solidFill>
                <a:latin typeface="Times New Roman" panose="02020603050405020304" pitchFamily="18" charset="0"/>
                <a:cs typeface="Times New Roman" panose="02020603050405020304" pitchFamily="18" charset="0"/>
              </a:rPr>
              <a:t>түрі шығарылып жатыр</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Қазір кезінде</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арман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болған «айшылық алыс</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жерлерден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жылдам</a:t>
            </a:r>
            <a:r>
              <a:rPr lang="ru-RU" sz="2000" dirty="0">
                <a:solidFill>
                  <a:srgbClr val="FF0000"/>
                </a:solidFill>
                <a:latin typeface="Times New Roman" panose="02020603050405020304" pitchFamily="18" charset="0"/>
                <a:cs typeface="Times New Roman" panose="02020603050405020304" pitchFamily="18" charset="0"/>
              </a:rPr>
              <a:t> хабар </a:t>
            </a:r>
            <a:r>
              <a:rPr lang="ru-RU" sz="2000" dirty="0" err="1">
                <a:solidFill>
                  <a:srgbClr val="FF0000"/>
                </a:solidFill>
                <a:latin typeface="Times New Roman" panose="02020603050405020304" pitchFamily="18" charset="0"/>
                <a:cs typeface="Times New Roman" panose="02020603050405020304" pitchFamily="18" charset="0"/>
              </a:rPr>
              <a:t>алу</a:t>
            </a:r>
            <a:r>
              <a:rPr lang="ru-RU" sz="2000" dirty="0">
                <a:solidFill>
                  <a:srgbClr val="FF0000"/>
                </a:solidFill>
                <a:latin typeface="Times New Roman" panose="02020603050405020304" pitchFamily="18" charset="0"/>
                <a:cs typeface="Times New Roman" panose="02020603050405020304" pitchFamily="18" charset="0"/>
              </a:rPr>
              <a:t> да» </a:t>
            </a:r>
            <a:r>
              <a:rPr lang="ru-RU" sz="2000" dirty="0" err="1">
                <a:solidFill>
                  <a:srgbClr val="FF0000"/>
                </a:solidFill>
                <a:latin typeface="Times New Roman" panose="02020603050405020304" pitchFamily="18" charset="0"/>
                <a:cs typeface="Times New Roman" panose="02020603050405020304" pitchFamily="18" charset="0"/>
              </a:rPr>
              <a:t>таңсық емес</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Адамзат</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жеті</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қат көкті </a:t>
            </a:r>
            <a:r>
              <a:rPr lang="ru-RU" sz="2000" dirty="0">
                <a:solidFill>
                  <a:srgbClr val="FF0000"/>
                </a:solidFill>
                <a:latin typeface="Times New Roman" panose="02020603050405020304" pitchFamily="18" charset="0"/>
                <a:cs typeface="Times New Roman" panose="02020603050405020304" pitchFamily="18" charset="0"/>
              </a:rPr>
              <a:t>де, </a:t>
            </a:r>
            <a:r>
              <a:rPr lang="ru-RU" sz="2000" dirty="0" err="1">
                <a:solidFill>
                  <a:srgbClr val="FF0000"/>
                </a:solidFill>
                <a:latin typeface="Times New Roman" panose="02020603050405020304" pitchFamily="18" charset="0"/>
                <a:cs typeface="Times New Roman" panose="02020603050405020304" pitchFamily="18" charset="0"/>
              </a:rPr>
              <a:t>жерді</a:t>
            </a:r>
            <a:r>
              <a:rPr lang="ru-RU" sz="2000" dirty="0">
                <a:solidFill>
                  <a:srgbClr val="FF0000"/>
                </a:solidFill>
                <a:latin typeface="Times New Roman" panose="02020603050405020304" pitchFamily="18" charset="0"/>
                <a:cs typeface="Times New Roman" panose="02020603050405020304" pitchFamily="18" charset="0"/>
              </a:rPr>
              <a:t> де </a:t>
            </a:r>
            <a:r>
              <a:rPr lang="ru-RU" sz="2000" dirty="0" err="1">
                <a:solidFill>
                  <a:srgbClr val="FF0000"/>
                </a:solidFill>
                <a:latin typeface="Times New Roman" panose="02020603050405020304" pitchFamily="18" charset="0"/>
                <a:cs typeface="Times New Roman" panose="02020603050405020304" pitchFamily="18" charset="0"/>
              </a:rPr>
              <a:t>зерттеп-зерделеді</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Ғаламат ғарышқа </a:t>
            </a:r>
            <a:r>
              <a:rPr lang="ru-RU" sz="2000" dirty="0">
                <a:solidFill>
                  <a:srgbClr val="FF0000"/>
                </a:solidFill>
                <a:latin typeface="Times New Roman" panose="02020603050405020304" pitchFamily="18" charset="0"/>
                <a:cs typeface="Times New Roman" panose="02020603050405020304" pitchFamily="18" charset="0"/>
              </a:rPr>
              <a:t>да </a:t>
            </a:r>
            <a:r>
              <a:rPr lang="ru-RU" sz="2000" dirty="0" err="1">
                <a:solidFill>
                  <a:srgbClr val="FF0000"/>
                </a:solidFill>
                <a:latin typeface="Times New Roman" panose="02020603050405020304" pitchFamily="18" charset="0"/>
                <a:cs typeface="Times New Roman" panose="02020603050405020304" pitchFamily="18" charset="0"/>
              </a:rPr>
              <a:t>табан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тіреді</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Яғни төрткүл әлем техникаға телмірген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заман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болды</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Осыған орай</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еліміз</a:t>
            </a:r>
            <a:r>
              <a:rPr lang="ru-RU" sz="2000" dirty="0">
                <a:solidFill>
                  <a:srgbClr val="FF0000"/>
                </a:solidFill>
                <a:latin typeface="Times New Roman" panose="02020603050405020304" pitchFamily="18" charset="0"/>
                <a:cs typeface="Times New Roman" panose="02020603050405020304" pitchFamily="18" charset="0"/>
              </a:rPr>
              <a:t> де ел </a:t>
            </a:r>
            <a:r>
              <a:rPr lang="ru-RU" sz="2000" dirty="0" err="1">
                <a:solidFill>
                  <a:srgbClr val="FF0000"/>
                </a:solidFill>
                <a:latin typeface="Times New Roman" panose="02020603050405020304" pitchFamily="18" charset="0"/>
                <a:cs typeface="Times New Roman" panose="02020603050405020304" pitchFamily="18" charset="0"/>
              </a:rPr>
              <a:t>экономикасына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қоғамның дамуына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байланысты</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жаңа мамандықтар </a:t>
            </a:r>
            <a:r>
              <a:rPr lang="ru-RU" sz="2000" dirty="0">
                <a:solidFill>
                  <a:srgbClr val="FF0000"/>
                </a:solidFill>
                <a:latin typeface="Times New Roman" panose="02020603050405020304" pitchFamily="18" charset="0"/>
                <a:cs typeface="Times New Roman" panose="02020603050405020304" pitchFamily="18" charset="0"/>
              </a:rPr>
              <a:t>саны </a:t>
            </a:r>
            <a:r>
              <a:rPr lang="ru-RU" sz="2000" dirty="0" err="1">
                <a:solidFill>
                  <a:srgbClr val="FF0000"/>
                </a:solidFill>
                <a:latin typeface="Times New Roman" panose="02020603050405020304" pitchFamily="18" charset="0"/>
                <a:cs typeface="Times New Roman" panose="02020603050405020304" pitchFamily="18" charset="0"/>
              </a:rPr>
              <a:t>көбеюде</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Сондықтанда мамандық қажеттілігі нарық талабына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сай</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өзгеріп отырады</a:t>
            </a:r>
            <a:r>
              <a:rPr lang="ru-RU" sz="2000" dirty="0">
                <a:solidFill>
                  <a:srgbClr val="FF0000"/>
                </a:solidFill>
                <a:latin typeface="Times New Roman" panose="02020603050405020304" pitchFamily="18" charset="0"/>
                <a:cs typeface="Times New Roman" panose="02020603050405020304" pitchFamily="18" charset="0"/>
              </a:rPr>
              <a:t>. </a:t>
            </a:r>
          </a:p>
          <a:p>
            <a:pPr algn="just"/>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Қазіргі кезде</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жаңа </a:t>
            </a:r>
            <a:r>
              <a:rPr lang="ru-RU" sz="2000" dirty="0">
                <a:solidFill>
                  <a:srgbClr val="FF0000"/>
                </a:solidFill>
                <a:latin typeface="Times New Roman" panose="02020603050405020304" pitchFamily="18" charset="0"/>
                <a:cs typeface="Times New Roman" panose="02020603050405020304" pitchFamily="18" charset="0"/>
              </a:rPr>
              <a:t>технология </a:t>
            </a:r>
            <a:r>
              <a:rPr lang="ru-RU" sz="2000" dirty="0" err="1">
                <a:solidFill>
                  <a:srgbClr val="FF0000"/>
                </a:solidFill>
                <a:latin typeface="Times New Roman" panose="02020603050405020304" pitchFamily="18" charset="0"/>
                <a:cs typeface="Times New Roman" panose="02020603050405020304" pitchFamily="18" charset="0"/>
              </a:rPr>
              <a:t>саласындағы мамандар</a:t>
            </a:r>
            <a:r>
              <a:rPr lang="ru-RU" sz="2000" dirty="0">
                <a:solidFill>
                  <a:srgbClr val="FF0000"/>
                </a:solidFill>
                <a:latin typeface="Times New Roman" panose="02020603050405020304" pitchFamily="18" charset="0"/>
                <a:cs typeface="Times New Roman" panose="02020603050405020304" pitchFamily="18" charset="0"/>
              </a:rPr>
              <a:t>, технолог, газ – </a:t>
            </a:r>
            <a:r>
              <a:rPr lang="ru-RU" sz="2000" dirty="0" err="1">
                <a:solidFill>
                  <a:srgbClr val="FF0000"/>
                </a:solidFill>
                <a:latin typeface="Times New Roman" panose="02020603050405020304" pitchFamily="18" charset="0"/>
                <a:cs typeface="Times New Roman" panose="02020603050405020304" pitchFamily="18" charset="0"/>
              </a:rPr>
              <a:t>мұнай саласындағы инженерлер</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ауылшаруашылық</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құрылыс мамандықтарын дайындауға көп көңіл бөлінуде</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Бұл денсаулық сақтау саласымен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мектеп</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мұғалімдері, жоғары оқу орындарының оқытушыларына деген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сұраныс азайды</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деген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сөз емес</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себебі</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бұл мамандықтар қай кезде</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болмасын</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керек</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мамандықтар.</a:t>
            </a:r>
            <a:endParaRPr lang="ru-RU" sz="2000" dirty="0">
              <a:solidFill>
                <a:srgbClr val="FF0000"/>
              </a:solidFill>
              <a:latin typeface="Times New Roman" panose="02020603050405020304" pitchFamily="18" charset="0"/>
              <a:cs typeface="Times New Roman" panose="02020603050405020304" pitchFamily="18" charset="0"/>
            </a:endParaRPr>
          </a:p>
        </p:txBody>
      </p:sp>
      <p:pic>
        <p:nvPicPr>
          <p:cNvPr id="8196" name="Picture 4" descr="http://vnews.agency/uploads/posts/2016-01/1452070133_samye-populyarnye-professii-2016-goda-tablica.jpg"/>
          <p:cNvPicPr>
            <a:picLocks noChangeAspect="1" noChangeArrowheads="1"/>
          </p:cNvPicPr>
          <p:nvPr/>
        </p:nvPicPr>
        <p:blipFill>
          <a:blip r:embed="rId2" cstate="print"/>
          <a:srcRect/>
          <a:stretch>
            <a:fillRect/>
          </a:stretch>
        </p:blipFill>
        <p:spPr bwMode="auto">
          <a:xfrm>
            <a:off x="2000232" y="4429132"/>
            <a:ext cx="5143536" cy="2428868"/>
          </a:xfrm>
          <a:prstGeom prst="rect">
            <a:avLst/>
          </a:prstGeom>
          <a:ln>
            <a:noFill/>
          </a:ln>
          <a:effectLst>
            <a:softEdge rad="112500"/>
          </a:effectLst>
        </p:spPr>
      </p:pic>
    </p:spTree>
    <p:extLst>
      <p:ext uri="{BB962C8B-B14F-4D97-AF65-F5344CB8AC3E}">
        <p14:creationId xmlns:p14="http://schemas.microsoft.com/office/powerpoint/2010/main" val="260781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jpg"/>
          <p:cNvPicPr>
            <a:picLocks noGrp="1" noChangeAspect="1"/>
          </p:cNvPicPr>
          <p:nvPr>
            <p:ph idx="1"/>
          </p:nvPr>
        </p:nvPicPr>
        <p:blipFill>
          <a:blip r:embed="rId2" cstate="print"/>
          <a:stretch>
            <a:fillRect/>
          </a:stretch>
        </p:blipFill>
        <p:spPr>
          <a:xfrm>
            <a:off x="-214346" y="-142900"/>
            <a:ext cx="9358346" cy="7000900"/>
          </a:xfrm>
        </p:spPr>
      </p:pic>
      <p:sp>
        <p:nvSpPr>
          <p:cNvPr id="5" name="Прямоугольник 4"/>
          <p:cNvSpPr/>
          <p:nvPr/>
        </p:nvSpPr>
        <p:spPr>
          <a:xfrm>
            <a:off x="0" y="357166"/>
            <a:ext cx="8858280" cy="5940088"/>
          </a:xfrm>
          <a:prstGeom prst="rect">
            <a:avLst/>
          </a:prstGeom>
        </p:spPr>
        <p:txBody>
          <a:bodyPr wrap="square">
            <a:spAutoFit/>
          </a:bodyPr>
          <a:lstStyle/>
          <a:p>
            <a:pPr indent="358775" algn="just"/>
            <a:r>
              <a:rPr lang="ru-RU" sz="2000" b="1" dirty="0">
                <a:latin typeface="Times New Roman" pitchFamily="18" charset="0"/>
                <a:cs typeface="Times New Roman" pitchFamily="18" charset="0"/>
              </a:rPr>
              <a:t>  Дефектология</a:t>
            </a:r>
            <a:r>
              <a:rPr lang="ru-RU" sz="2000" b="1" baseline="30000" dirty="0">
                <a:latin typeface="Times New Roman" pitchFamily="18" charset="0"/>
                <a:cs typeface="Times New Roman" pitchFamily="18" charset="0"/>
              </a:rPr>
              <a:t> </a:t>
            </a:r>
            <a:r>
              <a:rPr lang="ru-RU" sz="2000" i="1" dirty="0">
                <a:latin typeface="Times New Roman" pitchFamily="18" charset="0"/>
                <a:cs typeface="Times New Roman" pitchFamily="18" charset="0"/>
              </a:rPr>
              <a:t>(лат. </a:t>
            </a:r>
            <a:r>
              <a:rPr lang="en-US" sz="2000" dirty="0" err="1">
                <a:latin typeface="Times New Roman" pitchFamily="18" charset="0"/>
                <a:cs typeface="Times New Roman" pitchFamily="18" charset="0"/>
              </a:rPr>
              <a:t>defectus</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жетімсіздік</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және </a:t>
            </a:r>
            <a:r>
              <a:rPr lang="ru-RU" sz="2000" i="1" dirty="0">
                <a:latin typeface="Times New Roman" pitchFamily="18" charset="0"/>
                <a:cs typeface="Times New Roman" pitchFamily="18" charset="0"/>
              </a:rPr>
              <a:t>гр. </a:t>
            </a:r>
            <a:r>
              <a:rPr lang="el-GR" sz="2000" dirty="0">
                <a:latin typeface="Times New Roman" pitchFamily="18" charset="0"/>
                <a:cs typeface="Times New Roman" pitchFamily="18" charset="0"/>
              </a:rPr>
              <a:t>λόγος </a:t>
            </a:r>
            <a:r>
              <a:rPr lang="el-GR"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ілім</a:t>
            </a:r>
            <a:r>
              <a:rPr lang="ru-RU" sz="2000" i="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–педагогиканың көру, есту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сөйлеу мүшелерінде, ақыл-ойының дамуында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табиғи кемістігі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тәрбиелеу мәселелерін зерттейтін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саласы</a:t>
            </a:r>
            <a:r>
              <a:rPr lang="ru-RU" sz="2000" dirty="0">
                <a:latin typeface="Times New Roman" pitchFamily="18" charset="0"/>
                <a:cs typeface="Times New Roman" pitchFamily="18" charset="0"/>
              </a:rPr>
              <a:t>.            </a:t>
            </a:r>
          </a:p>
          <a:p>
            <a:pPr indent="358775" algn="just"/>
            <a:r>
              <a:rPr lang="ru-RU" sz="2000" dirty="0">
                <a:latin typeface="Times New Roman" pitchFamily="18" charset="0"/>
                <a:cs typeface="Times New Roman" pitchFamily="18" charset="0"/>
              </a:rPr>
              <a:t>Дефектология невропатология,  генетика, психология, педагогика, </a:t>
            </a:r>
            <a:r>
              <a:rPr lang="ru-RU" sz="2000" dirty="0" err="1">
                <a:latin typeface="Times New Roman" pitchFamily="18" charset="0"/>
                <a:cs typeface="Times New Roman" pitchFamily="18" charset="0"/>
              </a:rPr>
              <a:t>тіл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секілді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ғылым салаларымен</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тығыз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елдердің көпшілігінде </a:t>
            </a:r>
            <a:r>
              <a:rPr lang="ru-RU" sz="2000" dirty="0">
                <a:latin typeface="Times New Roman" pitchFamily="18" charset="0"/>
                <a:cs typeface="Times New Roman" pitchFamily="18" charset="0"/>
              </a:rPr>
              <a:t>«Дефектология» </a:t>
            </a:r>
            <a:r>
              <a:rPr lang="ru-RU" sz="2000" dirty="0" err="1">
                <a:latin typeface="Times New Roman" pitchFamily="18" charset="0"/>
                <a:cs typeface="Times New Roman" pitchFamily="18" charset="0"/>
              </a:rPr>
              <a:t>терминінің орнына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термині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қолданылады</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Германияда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Австрияда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Швецияда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 </a:t>
            </a:r>
            <a:r>
              <a:rPr lang="ru-RU" sz="2000" dirty="0">
                <a:latin typeface="Times New Roman" pitchFamily="18" charset="0"/>
                <a:cs typeface="Times New Roman" pitchFamily="18" charset="0"/>
              </a:rPr>
              <a:t>сала «</a:t>
            </a:r>
            <a:r>
              <a:rPr lang="ru-RU" sz="2000" dirty="0" err="1">
                <a:latin typeface="Times New Roman" pitchFamily="18" charset="0"/>
                <a:cs typeface="Times New Roman" pitchFamily="18" charset="0"/>
              </a:rPr>
              <a:t>емдік</a:t>
            </a:r>
            <a:r>
              <a:rPr lang="ru-RU" sz="2000" dirty="0">
                <a:latin typeface="Times New Roman" pitchFamily="18" charset="0"/>
                <a:cs typeface="Times New Roman" pitchFamily="18" charset="0"/>
              </a:rPr>
              <a:t> педагогика»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Бұрынғы КСРО-да</a:t>
            </a:r>
            <a:r>
              <a:rPr lang="ru-RU" sz="2000" dirty="0">
                <a:latin typeface="Times New Roman" pitchFamily="18" charset="0"/>
                <a:cs typeface="Times New Roman" pitchFamily="18" charset="0"/>
              </a:rPr>
              <a:t> Дефектология </a:t>
            </a:r>
            <a:r>
              <a:rPr lang="ru-RU" sz="2000" dirty="0" err="1">
                <a:latin typeface="Times New Roman" pitchFamily="18" charset="0"/>
                <a:cs typeface="Times New Roman" pitchFamily="18" charset="0"/>
              </a:rPr>
              <a:t>жөніндегі ғылым-зерттеу жұмыстарын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Мәскеудегі </a:t>
            </a:r>
            <a:r>
              <a:rPr lang="ru-RU" sz="2000" dirty="0">
                <a:latin typeface="Times New Roman" pitchFamily="18" charset="0"/>
                <a:cs typeface="Times New Roman" pitchFamily="18" charset="0"/>
              </a:rPr>
              <a:t>Педагогика </a:t>
            </a:r>
            <a:r>
              <a:rPr lang="ru-RU" sz="2000" dirty="0" err="1">
                <a:latin typeface="Times New Roman" pitchFamily="18" charset="0"/>
                <a:cs typeface="Times New Roman" pitchFamily="18" charset="0"/>
              </a:rPr>
              <a:t>ғылымдар академиясының </a:t>
            </a:r>
            <a:r>
              <a:rPr lang="ru-RU" sz="2000" dirty="0">
                <a:latin typeface="Times New Roman" pitchFamily="18" charset="0"/>
                <a:cs typeface="Times New Roman" pitchFamily="18" charset="0"/>
              </a:rPr>
              <a:t>Дефектология </a:t>
            </a:r>
            <a:r>
              <a:rPr lang="ru-RU" sz="2000" dirty="0" err="1">
                <a:latin typeface="Times New Roman" pitchFamily="18" charset="0"/>
                <a:cs typeface="Times New Roman" pitchFamily="18" charset="0"/>
              </a:rPr>
              <a:t>институтында</a:t>
            </a:r>
            <a:r>
              <a:rPr lang="ru-RU" sz="2000" dirty="0">
                <a:latin typeface="Times New Roman" pitchFamily="18" charset="0"/>
                <a:cs typeface="Times New Roman" pitchFamily="18" charset="0"/>
              </a:rPr>
              <a:t>, Киев педагогика </a:t>
            </a:r>
            <a:r>
              <a:rPr lang="ru-RU" sz="2000" dirty="0" err="1">
                <a:latin typeface="Times New Roman" pitchFamily="18" charset="0"/>
                <a:cs typeface="Times New Roman" pitchFamily="18" charset="0"/>
              </a:rPr>
              <a:t>және </a:t>
            </a:r>
            <a:r>
              <a:rPr lang="ru-RU" sz="2000" dirty="0">
                <a:latin typeface="Times New Roman" pitchFamily="18" charset="0"/>
                <a:cs typeface="Times New Roman" pitchFamily="18" charset="0"/>
              </a:rPr>
              <a:t>психология </a:t>
            </a:r>
            <a:r>
              <a:rPr lang="ru-RU" sz="2000" dirty="0" err="1">
                <a:latin typeface="Times New Roman" pitchFamily="18" charset="0"/>
                <a:cs typeface="Times New Roman" pitchFamily="18" charset="0"/>
              </a:rPr>
              <a:t>институтында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 </a:t>
            </a:r>
            <a:r>
              <a:rPr lang="ru-RU" sz="2000" dirty="0">
                <a:latin typeface="Times New Roman" pitchFamily="18" charset="0"/>
                <a:cs typeface="Times New Roman" pitchFamily="18" charset="0"/>
              </a:rPr>
              <a:t>да </a:t>
            </a:r>
            <a:r>
              <a:rPr lang="ru-RU" sz="2000" dirty="0" err="1">
                <a:latin typeface="Times New Roman" pitchFamily="18" charset="0"/>
                <a:cs typeface="Times New Roman" pitchFamily="18" charset="0"/>
              </a:rPr>
              <a:t>педагогикалық институттардың </a:t>
            </a:r>
            <a:r>
              <a:rPr lang="ru-RU" sz="2000" dirty="0">
                <a:latin typeface="Times New Roman" pitchFamily="18" charset="0"/>
                <a:cs typeface="Times New Roman" pitchFamily="18" charset="0"/>
              </a:rPr>
              <a:t>дефектология </a:t>
            </a:r>
            <a:r>
              <a:rPr lang="ru-RU" sz="2000" dirty="0" err="1">
                <a:latin typeface="Times New Roman" pitchFamily="18" charset="0"/>
                <a:cs typeface="Times New Roman" pitchFamily="18" charset="0"/>
              </a:rPr>
              <a:t>факультеттерінің кафедраларында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мектептерде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жүргізілді</a:t>
            </a:r>
            <a:r>
              <a:rPr lang="ru-RU" sz="2000" dirty="0">
                <a:latin typeface="Times New Roman" pitchFamily="18" charset="0"/>
                <a:cs typeface="Times New Roman" pitchFamily="18" charset="0"/>
              </a:rPr>
              <a:t>. 1931 </a:t>
            </a:r>
            <a:r>
              <a:rPr lang="ru-RU" sz="2000" dirty="0" err="1">
                <a:latin typeface="Times New Roman" pitchFamily="18" charset="0"/>
                <a:cs typeface="Times New Roman" pitchFamily="18" charset="0"/>
              </a:rPr>
              <a:t>жылы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Алматыда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құлағы мүкіс</a:t>
            </a:r>
            <a:r>
              <a:rPr lang="ru-RU" sz="2000" dirty="0">
                <a:latin typeface="Times New Roman" pitchFamily="18" charset="0"/>
                <a:cs typeface="Times New Roman" pitchFamily="18" charset="0"/>
              </a:rPr>
              <a:t>, 1932 </a:t>
            </a:r>
            <a:r>
              <a:rPr lang="ru-RU" sz="2000" dirty="0" err="1">
                <a:latin typeface="Times New Roman" pitchFamily="18" charset="0"/>
                <a:cs typeface="Times New Roman" pitchFamily="18" charset="0"/>
              </a:rPr>
              <a:t>жылы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 кемістігі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үшін алғашқы 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мектептер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ашылды</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XX </a:t>
            </a:r>
            <a:r>
              <a:rPr lang="ru-RU" sz="2000" dirty="0" err="1">
                <a:latin typeface="Times New Roman" pitchFamily="18" charset="0"/>
                <a:cs typeface="Times New Roman" pitchFamily="18" charset="0"/>
              </a:rPr>
              <a:t>ғасырдың </a:t>
            </a:r>
            <a:r>
              <a:rPr lang="ru-RU" sz="2000" dirty="0">
                <a:latin typeface="Times New Roman" pitchFamily="18" charset="0"/>
                <a:cs typeface="Times New Roman" pitchFamily="18" charset="0"/>
              </a:rPr>
              <a:t>60 - </a:t>
            </a:r>
            <a:r>
              <a:rPr lang="ru-RU" sz="2000" dirty="0" err="1">
                <a:latin typeface="Times New Roman" pitchFamily="18" charset="0"/>
                <a:cs typeface="Times New Roman" pitchFamily="18" charset="0"/>
              </a:rPr>
              <a:t>жылдарынан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көмекші мектептер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 істеп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Мұндай мектептерде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 істейтін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кадрлар</a:t>
            </a:r>
            <a:r>
              <a:rPr lang="ru-RU" sz="2000" dirty="0">
                <a:latin typeface="Times New Roman" pitchFamily="18" charset="0"/>
                <a:cs typeface="Times New Roman" pitchFamily="18" charset="0"/>
              </a:rPr>
              <a:t> 1976 </a:t>
            </a:r>
            <a:r>
              <a:rPr lang="ru-RU" sz="2000" dirty="0" err="1">
                <a:latin typeface="Times New Roman" pitchFamily="18" charset="0"/>
                <a:cs typeface="Times New Roman" pitchFamily="18" charset="0"/>
              </a:rPr>
              <a:t>жылдан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мемлекеттік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университетінде</a:t>
            </a:r>
            <a:r>
              <a:rPr lang="ru-RU" sz="2000" dirty="0">
                <a:latin typeface="Times New Roman" pitchFamily="18" charset="0"/>
                <a:cs typeface="Times New Roman" pitchFamily="18" charset="0"/>
              </a:rPr>
              <a:t>, 1984 </a:t>
            </a:r>
            <a:r>
              <a:rPr lang="ru-RU" sz="2000" dirty="0" err="1">
                <a:latin typeface="Times New Roman" pitchFamily="18" charset="0"/>
                <a:cs typeface="Times New Roman" pitchFamily="18" charset="0"/>
              </a:rPr>
              <a:t>жылдан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Қарағанды мемлекеттік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университетінде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даярланды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Қазақстанда табиғи кемістігі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мемлекет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есебінен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мектептерде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тегін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оқытылады</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759980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9646-2.jpg"/>
          <p:cNvPicPr>
            <a:picLocks noGrp="1" noChangeAspect="1"/>
          </p:cNvPicPr>
          <p:nvPr>
            <p:ph idx="1"/>
          </p:nvPr>
        </p:nvPicPr>
        <p:blipFill>
          <a:blip r:embed="rId2" cstate="print"/>
          <a:stretch>
            <a:fillRect/>
          </a:stretch>
        </p:blipFill>
        <p:spPr>
          <a:xfrm>
            <a:off x="0" y="0"/>
            <a:ext cx="9144000" cy="6858000"/>
          </a:xfrm>
        </p:spPr>
      </p:pic>
      <p:sp>
        <p:nvSpPr>
          <p:cNvPr id="5" name="Прямоугольник с двумя скругленными противолежащими углами 4"/>
          <p:cNvSpPr/>
          <p:nvPr/>
        </p:nvSpPr>
        <p:spPr>
          <a:xfrm>
            <a:off x="2214546" y="142852"/>
            <a:ext cx="4786346" cy="150019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latin typeface="Times New Roman" pitchFamily="18" charset="0"/>
                <a:cs typeface="Times New Roman" pitchFamily="18" charset="0"/>
              </a:rPr>
              <a:t>Дефектология 4 салаға бөлінеді   </a:t>
            </a:r>
            <a:endParaRPr lang="ru-RU" sz="3200" dirty="0">
              <a:latin typeface="Times New Roman" pitchFamily="18" charset="0"/>
              <a:cs typeface="Times New Roman" pitchFamily="18" charset="0"/>
            </a:endParaRPr>
          </a:p>
        </p:txBody>
      </p:sp>
      <p:sp>
        <p:nvSpPr>
          <p:cNvPr id="6" name="Овал 5"/>
          <p:cNvSpPr/>
          <p:nvPr/>
        </p:nvSpPr>
        <p:spPr>
          <a:xfrm>
            <a:off x="357158" y="2928934"/>
            <a:ext cx="1928826" cy="221457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bg1"/>
                </a:solidFill>
                <a:latin typeface="Times New Roman" pitchFamily="18" charset="0"/>
                <a:cs typeface="Times New Roman" pitchFamily="18" charset="0"/>
              </a:rPr>
              <a:t>Сурдопеда-гогика</a:t>
            </a:r>
            <a:endParaRPr lang="ru-RU" sz="2000" dirty="0">
              <a:solidFill>
                <a:schemeClr val="bg1"/>
              </a:solidFill>
              <a:latin typeface="Times New Roman" pitchFamily="18" charset="0"/>
              <a:cs typeface="Times New Roman" pitchFamily="18" charset="0"/>
            </a:endParaRPr>
          </a:p>
        </p:txBody>
      </p:sp>
      <p:sp>
        <p:nvSpPr>
          <p:cNvPr id="7" name="Овал 6"/>
          <p:cNvSpPr/>
          <p:nvPr/>
        </p:nvSpPr>
        <p:spPr>
          <a:xfrm>
            <a:off x="2571736" y="2928934"/>
            <a:ext cx="1928826"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bg1"/>
                </a:solidFill>
                <a:latin typeface="Times New Roman" pitchFamily="18" charset="0"/>
                <a:cs typeface="Times New Roman" pitchFamily="18" charset="0"/>
              </a:rPr>
              <a:t>Тифлопе-дагогика</a:t>
            </a:r>
            <a:endParaRPr lang="ru-RU" sz="2000" dirty="0">
              <a:solidFill>
                <a:schemeClr val="bg1"/>
              </a:solidFill>
              <a:latin typeface="Times New Roman" pitchFamily="18" charset="0"/>
              <a:cs typeface="Times New Roman" pitchFamily="18" charset="0"/>
            </a:endParaRPr>
          </a:p>
        </p:txBody>
      </p:sp>
      <p:sp>
        <p:nvSpPr>
          <p:cNvPr id="8" name="Овал 7"/>
          <p:cNvSpPr/>
          <p:nvPr/>
        </p:nvSpPr>
        <p:spPr>
          <a:xfrm>
            <a:off x="4714876" y="2928934"/>
            <a:ext cx="1928826"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u="sng" dirty="0" err="1">
                <a:solidFill>
                  <a:schemeClr val="bg1"/>
                </a:solidFill>
                <a:latin typeface="Times New Roman" pitchFamily="18" charset="0"/>
                <a:cs typeface="Times New Roman" pitchFamily="18" charset="0"/>
              </a:rPr>
              <a:t>Олигофре</a:t>
            </a:r>
            <a:r>
              <a:rPr lang="ru-RU" sz="2000" u="sng" dirty="0">
                <a:solidFill>
                  <a:schemeClr val="bg1"/>
                </a:solidFill>
                <a:latin typeface="Times New Roman" pitchFamily="18" charset="0"/>
                <a:cs typeface="Times New Roman" pitchFamily="18" charset="0"/>
              </a:rPr>
              <a:t>-</a:t>
            </a:r>
          </a:p>
          <a:p>
            <a:pPr algn="ctr"/>
            <a:r>
              <a:rPr lang="ru-RU" sz="2000" u="sng" dirty="0" err="1">
                <a:solidFill>
                  <a:schemeClr val="bg1"/>
                </a:solidFill>
                <a:latin typeface="Times New Roman" pitchFamily="18" charset="0"/>
                <a:cs typeface="Times New Roman" pitchFamily="18" charset="0"/>
              </a:rPr>
              <a:t>нопедаго-гика</a:t>
            </a:r>
            <a:endParaRPr lang="ru-RU" sz="2000" dirty="0">
              <a:latin typeface="Times New Roman" pitchFamily="18" charset="0"/>
              <a:cs typeface="Times New Roman" pitchFamily="18" charset="0"/>
            </a:endParaRPr>
          </a:p>
        </p:txBody>
      </p:sp>
      <p:sp>
        <p:nvSpPr>
          <p:cNvPr id="9" name="Овал 8"/>
          <p:cNvSpPr/>
          <p:nvPr/>
        </p:nvSpPr>
        <p:spPr>
          <a:xfrm>
            <a:off x="6929454" y="2928934"/>
            <a:ext cx="1928826"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Times New Roman" pitchFamily="18" charset="0"/>
                <a:cs typeface="Times New Roman" pitchFamily="18" charset="0"/>
              </a:rPr>
              <a:t>Логопедия</a:t>
            </a:r>
            <a:endParaRPr lang="ru-RU" sz="2000" u="sng" dirty="0">
              <a:solidFill>
                <a:schemeClr val="bg1"/>
              </a:solidFill>
              <a:latin typeface="Times New Roman" pitchFamily="18" charset="0"/>
              <a:cs typeface="Times New Roman" pitchFamily="18" charset="0"/>
            </a:endParaRPr>
          </a:p>
        </p:txBody>
      </p:sp>
      <p:sp>
        <p:nvSpPr>
          <p:cNvPr id="10" name="Стрелка вниз 9"/>
          <p:cNvSpPr/>
          <p:nvPr/>
        </p:nvSpPr>
        <p:spPr>
          <a:xfrm>
            <a:off x="3214678" y="1857364"/>
            <a:ext cx="571504" cy="92869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429256" y="1857364"/>
            <a:ext cx="571504" cy="92869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000100" y="1857364"/>
            <a:ext cx="571504" cy="92869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715272" y="1857364"/>
            <a:ext cx="571504" cy="92869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606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hablon.jpg"/>
          <p:cNvPicPr>
            <a:picLocks noGrp="1" noChangeAspect="1"/>
          </p:cNvPicPr>
          <p:nvPr>
            <p:ph idx="1"/>
          </p:nvPr>
        </p:nvPicPr>
        <p:blipFill>
          <a:blip r:embed="rId2" cstate="print"/>
          <a:stretch>
            <a:fillRect/>
          </a:stretch>
        </p:blipFill>
        <p:spPr>
          <a:xfrm>
            <a:off x="1" y="0"/>
            <a:ext cx="9144000" cy="6858000"/>
          </a:xfrm>
        </p:spPr>
      </p:pic>
      <p:sp>
        <p:nvSpPr>
          <p:cNvPr id="5" name="Прямоугольник 4"/>
          <p:cNvSpPr/>
          <p:nvPr/>
        </p:nvSpPr>
        <p:spPr>
          <a:xfrm>
            <a:off x="500034" y="571480"/>
            <a:ext cx="8143932" cy="1323439"/>
          </a:xfrm>
          <a:prstGeom prst="rect">
            <a:avLst/>
          </a:prstGeom>
        </p:spPr>
        <p:txBody>
          <a:bodyPr wrap="square">
            <a:spAutoFit/>
          </a:bodyPr>
          <a:lstStyle/>
          <a:p>
            <a:pPr algn="just"/>
            <a:r>
              <a:rPr lang="ru-RU" sz="2000" b="1" dirty="0">
                <a:solidFill>
                  <a:srgbClr val="002060"/>
                </a:solidFill>
                <a:latin typeface="Times New Roman" pitchFamily="18" charset="0"/>
                <a:cs typeface="Times New Roman" pitchFamily="18" charset="0"/>
              </a:rPr>
              <a:t>      1. Сурдопедагогика</a:t>
            </a:r>
            <a:r>
              <a:rPr lang="ru-RU" sz="2000" dirty="0">
                <a:solidFill>
                  <a:srgbClr val="002060"/>
                </a:solidFill>
                <a:latin typeface="Times New Roman" pitchFamily="18" charset="0"/>
                <a:cs typeface="Times New Roman" pitchFamily="18" charset="0"/>
              </a:rPr>
              <a:t> – </a:t>
            </a:r>
            <a:r>
              <a:rPr lang="ru-RU" sz="2000" dirty="0" err="1">
                <a:solidFill>
                  <a:srgbClr val="002060"/>
                </a:solidFill>
                <a:latin typeface="Times New Roman" pitchFamily="18" charset="0"/>
                <a:cs typeface="Times New Roman" pitchFamily="18" charset="0"/>
              </a:rPr>
              <a:t>мылқау балаларға білім</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және тәрбие </a:t>
            </a:r>
            <a:r>
              <a:rPr lang="ru-RU" sz="2000" dirty="0">
                <a:solidFill>
                  <a:srgbClr val="002060"/>
                </a:solidFill>
                <a:latin typeface="Times New Roman" pitchFamily="18" charset="0"/>
                <a:cs typeface="Times New Roman" pitchFamily="18" charset="0"/>
              </a:rPr>
              <a:t>беру </a:t>
            </a:r>
            <a:r>
              <a:rPr lang="ru-RU" sz="2000" dirty="0" err="1">
                <a:solidFill>
                  <a:srgbClr val="002060"/>
                </a:solidFill>
                <a:latin typeface="Times New Roman" pitchFamily="18" charset="0"/>
                <a:cs typeface="Times New Roman" pitchFamily="18" charset="0"/>
              </a:rPr>
              <a:t>проблемаларын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зерттейді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Оған құлағы нашар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және мүлде естімейтін</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балалар</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кіреді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Оларға білім</a:t>
            </a:r>
            <a:r>
              <a:rPr lang="ru-RU" sz="2000" dirty="0">
                <a:solidFill>
                  <a:srgbClr val="002060"/>
                </a:solidFill>
                <a:latin typeface="Times New Roman" pitchFamily="18" charset="0"/>
                <a:cs typeface="Times New Roman" pitchFamily="18" charset="0"/>
              </a:rPr>
              <a:t> беру </a:t>
            </a:r>
            <a:r>
              <a:rPr lang="ru-RU" sz="2000" dirty="0" err="1">
                <a:solidFill>
                  <a:srgbClr val="002060"/>
                </a:solidFill>
                <a:latin typeface="Times New Roman" pitchFamily="18" charset="0"/>
                <a:cs typeface="Times New Roman" pitchFamily="18" charset="0"/>
              </a:rPr>
              <a:t>барысында</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қолмен сөйлеу құралы кіреді</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Әріптерді қолмен көрсету түрі:</a:t>
            </a:r>
            <a:r>
              <a:rPr lang="ru-RU" sz="2000" dirty="0">
                <a:solidFill>
                  <a:srgbClr val="002060"/>
                </a:solidFill>
                <a:latin typeface="Times New Roman" pitchFamily="18" charset="0"/>
                <a:cs typeface="Times New Roman" pitchFamily="18" charset="0"/>
              </a:rPr>
              <a:t> </a:t>
            </a:r>
            <a:endParaRPr lang="ru-RU" sz="2000" dirty="0">
              <a:solidFill>
                <a:srgbClr val="002060"/>
              </a:solidFill>
            </a:endParaRPr>
          </a:p>
        </p:txBody>
      </p:sp>
      <p:pic>
        <p:nvPicPr>
          <p:cNvPr id="6" name="Рисунок 5" descr="908ed3.jpg"/>
          <p:cNvPicPr>
            <a:picLocks noChangeAspect="1"/>
          </p:cNvPicPr>
          <p:nvPr/>
        </p:nvPicPr>
        <p:blipFill>
          <a:blip r:embed="rId3" cstate="print"/>
          <a:stretch>
            <a:fillRect/>
          </a:stretch>
        </p:blipFill>
        <p:spPr>
          <a:xfrm>
            <a:off x="2000232" y="1928802"/>
            <a:ext cx="5286372" cy="36433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Содержимое 9" descr="скачанные файлы (1).jpg"/>
          <p:cNvPicPr>
            <a:picLocks noGrp="1" noChangeAspect="1"/>
          </p:cNvPicPr>
          <p:nvPr>
            <p:ph idx="1"/>
          </p:nvPr>
        </p:nvPicPr>
        <p:blipFill>
          <a:blip r:embed="rId2" cstate="print"/>
          <a:stretch>
            <a:fillRect/>
          </a:stretch>
        </p:blipFill>
        <p:spPr>
          <a:xfrm>
            <a:off x="3810000" y="3101181"/>
            <a:ext cx="1524000" cy="1524000"/>
          </a:xfrm>
        </p:spPr>
      </p:pic>
      <p:pic>
        <p:nvPicPr>
          <p:cNvPr id="8" name="Содержимое 3" descr="shablon.jpg"/>
          <p:cNvPicPr>
            <a:picLocks noChangeAspect="1"/>
          </p:cNvPicPr>
          <p:nvPr/>
        </p:nvPicPr>
        <p:blipFill>
          <a:blip r:embed="rId3" cstate="print"/>
          <a:stretch>
            <a:fillRect/>
          </a:stretch>
        </p:blipFill>
        <p:spPr>
          <a:xfrm>
            <a:off x="1" y="0"/>
            <a:ext cx="9144000" cy="6858000"/>
          </a:xfrm>
          <a:prstGeom prst="rect">
            <a:avLst/>
          </a:prstGeom>
        </p:spPr>
      </p:pic>
      <p:sp>
        <p:nvSpPr>
          <p:cNvPr id="9" name="Прямоугольник 8"/>
          <p:cNvSpPr/>
          <p:nvPr/>
        </p:nvSpPr>
        <p:spPr>
          <a:xfrm>
            <a:off x="428596" y="285728"/>
            <a:ext cx="6715172" cy="5016758"/>
          </a:xfrm>
          <a:prstGeom prst="rect">
            <a:avLst/>
          </a:prstGeom>
        </p:spPr>
        <p:txBody>
          <a:bodyPr wrap="square">
            <a:spAutoFit/>
          </a:bodyPr>
          <a:lstStyle/>
          <a:p>
            <a:r>
              <a:rPr lang="ru-RU" sz="2000" b="1" dirty="0">
                <a:latin typeface="Times New Roman" pitchFamily="18" charset="0"/>
                <a:cs typeface="Times New Roman" pitchFamily="18" charset="0"/>
              </a:rPr>
              <a:t>       2. Тифлопедагогика</a:t>
            </a:r>
            <a:r>
              <a:rPr lang="ru-RU" sz="2000" dirty="0">
                <a:latin typeface="Times New Roman" pitchFamily="18" charset="0"/>
                <a:cs typeface="Times New Roman" pitchFamily="18" charset="0"/>
              </a:rPr>
              <a:t> – педагогика </a:t>
            </a:r>
            <a:r>
              <a:rPr lang="ru-RU" sz="2000" dirty="0" err="1">
                <a:latin typeface="Times New Roman" pitchFamily="18" charset="0"/>
                <a:cs typeface="Times New Roman" pitchFamily="18" charset="0"/>
              </a:rPr>
              <a:t>ғылымының көру қабілеті бұзылған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зағип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 және тәрбиелеу жөніндегі саласы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 қабілеттері төмен 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мүлде көрмейтін 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білімді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Тифлопедагогика </a:t>
            </a:r>
            <a:r>
              <a:rPr lang="ru-RU" sz="2000" dirty="0" err="1">
                <a:latin typeface="Times New Roman" pitchFamily="18" charset="0"/>
                <a:cs typeface="Times New Roman" pitchFamily="18" charset="0"/>
              </a:rPr>
              <a:t>жалпы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педагогиканың саласы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философияға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гуманистік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жалпы-дидактикалық оқыту принциптеріне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 қабілетінің кемістігі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адамдардың өсу 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негізделіп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дамиды</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Тифлопедагогика </a:t>
            </a:r>
            <a:r>
              <a:rPr lang="ru-RU" sz="2000" dirty="0" err="1">
                <a:latin typeface="Times New Roman" pitchFamily="18" charset="0"/>
                <a:cs typeface="Times New Roman" pitchFamily="18" charset="0"/>
              </a:rPr>
              <a:t>ғылымының міндеттері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 қабілеті бұзылған тұлғаларды психологиялық-педагогикалық және клиникалық тұрғыдан зерттеу</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Көру кеміс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ересектерді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оқытудағы мақсат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өмірлік тәжірибесі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жалпы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біліктілігін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әлеум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дәрежесін көтеру.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тәрбиелеудің әдістеріне арнайы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нұсқау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бағдарлама</a:t>
            </a:r>
            <a:r>
              <a:rPr lang="ru-RU" sz="2000" dirty="0">
                <a:latin typeface="Times New Roman" pitchFamily="18" charset="0"/>
                <a:cs typeface="Times New Roman" pitchFamily="18" charset="0"/>
              </a:rPr>
              <a:t>, методика, </a:t>
            </a:r>
            <a:r>
              <a:rPr lang="ru-RU" sz="2000" dirty="0" err="1">
                <a:latin typeface="Times New Roman" pitchFamily="18" charset="0"/>
                <a:cs typeface="Times New Roman" pitchFamily="18" charset="0"/>
              </a:rPr>
              <a:t>тифлотех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жабдықтар, </a:t>
            </a:r>
            <a:r>
              <a:rPr lang="ru-RU" sz="2000" dirty="0">
                <a:latin typeface="Times New Roman" pitchFamily="18" charset="0"/>
                <a:cs typeface="Times New Roman" pitchFamily="18" charset="0"/>
              </a:rPr>
              <a:t>т.б. </a:t>
            </a:r>
            <a:r>
              <a:rPr lang="ru-RU" sz="2000" dirty="0" err="1">
                <a:latin typeface="Times New Roman" pitchFamily="18" charset="0"/>
                <a:cs typeface="Times New Roman" pitchFamily="18" charset="0"/>
              </a:rPr>
              <a:t>жатады</a:t>
            </a:r>
            <a:r>
              <a:rPr lang="ru-RU" sz="2000" dirty="0">
                <a:latin typeface="Times New Roman" pitchFamily="18" charset="0"/>
                <a:cs typeface="Times New Roman" pitchFamily="18" charset="0"/>
              </a:rPr>
              <a:t>. </a:t>
            </a:r>
          </a:p>
        </p:txBody>
      </p:sp>
      <p:pic>
        <p:nvPicPr>
          <p:cNvPr id="11" name="Рисунок 10" descr="скачанные файлы (1).jpg"/>
          <p:cNvPicPr>
            <a:picLocks noChangeAspect="1"/>
          </p:cNvPicPr>
          <p:nvPr/>
        </p:nvPicPr>
        <p:blipFill>
          <a:blip r:embed="rId2" cstate="print"/>
          <a:stretch>
            <a:fillRect/>
          </a:stretch>
        </p:blipFill>
        <p:spPr>
          <a:xfrm>
            <a:off x="7072330" y="2000240"/>
            <a:ext cx="1857388" cy="2416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shablon.jpg"/>
          <p:cNvPicPr>
            <a:picLocks noChangeAspect="1"/>
          </p:cNvPicPr>
          <p:nvPr/>
        </p:nvPicPr>
        <p:blipFill>
          <a:blip r:embed="rId2" cstate="print"/>
          <a:stretch>
            <a:fillRect/>
          </a:stretch>
        </p:blipFill>
        <p:spPr>
          <a:xfrm>
            <a:off x="1" y="0"/>
            <a:ext cx="9144000" cy="6858000"/>
          </a:xfrm>
          <a:prstGeom prst="rect">
            <a:avLst/>
          </a:prstGeom>
        </p:spPr>
      </p:pic>
      <p:sp>
        <p:nvSpPr>
          <p:cNvPr id="5" name="Прямоугольник 4"/>
          <p:cNvSpPr/>
          <p:nvPr/>
        </p:nvSpPr>
        <p:spPr>
          <a:xfrm>
            <a:off x="214282" y="285728"/>
            <a:ext cx="8643998" cy="5940088"/>
          </a:xfrm>
          <a:prstGeom prst="rect">
            <a:avLst/>
          </a:prstGeom>
        </p:spPr>
        <p:txBody>
          <a:bodyPr wrap="square">
            <a:spAutoFit/>
          </a:bodyPr>
          <a:lstStyle/>
          <a:p>
            <a:r>
              <a:rPr lang="ru-RU" sz="2000" b="1" dirty="0">
                <a:latin typeface="Times New Roman" pitchFamily="18" charset="0"/>
                <a:cs typeface="Times New Roman" pitchFamily="18" charset="0"/>
              </a:rPr>
              <a:t>  3. Олигофренопедагогика</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ақыл-ой дамуынан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 қойған 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тәрбиелеу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оқыту туралы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ғылым</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Олигофренопедагогика </a:t>
            </a:r>
            <a:r>
              <a:rPr lang="ru-RU" sz="2000" dirty="0" err="1">
                <a:latin typeface="Times New Roman" pitchFamily="18" charset="0"/>
                <a:cs typeface="Times New Roman" pitchFamily="18" charset="0"/>
              </a:rPr>
              <a:t>педагогикалық ғылымның 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әзірлеуі жалпы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беру </a:t>
            </a:r>
            <a:r>
              <a:rPr lang="ru-RU" sz="2000" dirty="0" err="1">
                <a:latin typeface="Times New Roman" pitchFamily="18" charset="0"/>
                <a:cs typeface="Times New Roman" pitchFamily="18" charset="0"/>
              </a:rPr>
              <a:t>мектептерінің кеңейтілгеніне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дағы ақыл-ой жағынан қалып қойғандық кұбылысына дәрігерлер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ұстаздар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психолоттар</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қоғам қайраткерлердің назары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аударылған кезі</a:t>
            </a:r>
            <a:r>
              <a:rPr lang="ru-RU" sz="2000" dirty="0">
                <a:latin typeface="Times New Roman" pitchFamily="18" charset="0"/>
                <a:cs typeface="Times New Roman" pitchFamily="18" charset="0"/>
              </a:rPr>
              <a:t> ХІХ </a:t>
            </a:r>
            <a:r>
              <a:rPr lang="ru-RU" sz="2000" dirty="0" err="1">
                <a:latin typeface="Times New Roman" pitchFamily="18" charset="0"/>
                <a:cs typeface="Times New Roman" pitchFamily="18" charset="0"/>
              </a:rPr>
              <a:t>ғасырдың аяғы </a:t>
            </a:r>
            <a:r>
              <a:rPr lang="ru-RU" sz="2000" dirty="0">
                <a:latin typeface="Times New Roman" pitchFamily="18" charset="0"/>
                <a:cs typeface="Times New Roman" pitchFamily="18" charset="0"/>
              </a:rPr>
              <a:t>— ХХ </a:t>
            </a:r>
            <a:r>
              <a:rPr lang="ru-RU" sz="2000" dirty="0" err="1">
                <a:latin typeface="Times New Roman" pitchFamily="18" charset="0"/>
                <a:cs typeface="Times New Roman" pitchFamily="18" charset="0"/>
              </a:rPr>
              <a:t>гасыр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катысты</a:t>
            </a:r>
            <a:r>
              <a:rPr lang="ru-RU" sz="2000" dirty="0">
                <a:latin typeface="Times New Roman" pitchFamily="18" charset="0"/>
                <a:cs typeface="Times New Roman" pitchFamily="18" charset="0"/>
              </a:rPr>
              <a:t>. Олигофренопедагогика </a:t>
            </a:r>
            <a:r>
              <a:rPr lang="ru-RU" sz="2000" dirty="0" err="1">
                <a:latin typeface="Times New Roman" pitchFamily="18" charset="0"/>
                <a:cs typeface="Times New Roman" pitchFamily="18" charset="0"/>
              </a:rPr>
              <a:t>мазмұны 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табылатыны</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1. </a:t>
            </a:r>
            <a:r>
              <a:rPr lang="ru-RU" sz="2000" dirty="0" err="1">
                <a:latin typeface="Times New Roman" pitchFamily="18" charset="0"/>
                <a:cs typeface="Times New Roman" pitchFamily="18" charset="0"/>
              </a:rPr>
              <a:t>балалардағы ақыл-ой қалып қойғандық мэні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аномалды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 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педагогикалық және психологиялық зерттеудің жолдары</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құралдары туралы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ілім</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2. </a:t>
            </a:r>
            <a:r>
              <a:rPr lang="ru-RU" sz="2000" dirty="0" err="1">
                <a:latin typeface="Times New Roman" pitchFamily="18" charset="0"/>
                <a:cs typeface="Times New Roman" pitchFamily="18" charset="0"/>
              </a:rPr>
              <a:t>ақыл-ой дамуынан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 қойған баланы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оқытудың теориясы</a:t>
            </a:r>
            <a:r>
              <a:rPr lang="ru-RU" sz="2000" dirty="0">
                <a:latin typeface="Times New Roman" pitchFamily="18" charset="0"/>
                <a:cs typeface="Times New Roman" pitchFamily="18" charset="0"/>
              </a:rPr>
              <a:t> (дидактика);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3. </a:t>
            </a:r>
            <a:r>
              <a:rPr lang="ru-RU" sz="2000" dirty="0" err="1">
                <a:latin typeface="Times New Roman" pitchFamily="18" charset="0"/>
                <a:cs typeface="Times New Roman" pitchFamily="18" charset="0"/>
              </a:rPr>
              <a:t>көмекші мектептердегі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ақыл-ой дамуынан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 қойған 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оқытудың гылыми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негіздемесі</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4. </a:t>
            </a:r>
            <a:r>
              <a:rPr lang="ru-RU" sz="2000" dirty="0" err="1">
                <a:latin typeface="Times New Roman" pitchFamily="18" charset="0"/>
                <a:cs typeface="Times New Roman" pitchFamily="18" charset="0"/>
              </a:rPr>
              <a:t>мектеп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курсының пәндері 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ақыл-ой дамуынан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 қойган 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дағдыларға оқытудың 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әдістемелердің негіздемесі</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5. </a:t>
            </a:r>
            <a:r>
              <a:rPr lang="ru-RU" sz="2000" dirty="0" err="1">
                <a:latin typeface="Times New Roman" pitchFamily="18" charset="0"/>
                <a:cs typeface="Times New Roman" pitchFamily="18" charset="0"/>
              </a:rPr>
              <a:t>ақыл-ой дамуынан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 қойған балаларда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еңбекке сәтті енгізуі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социалистік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жатакхананың ережелерін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орындауына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қажетті </a:t>
            </a:r>
            <a:r>
              <a:rPr lang="ru-RU" sz="2000" dirty="0">
                <a:latin typeface="Times New Roman" pitchFamily="18" charset="0"/>
                <a:cs typeface="Times New Roman" pitchFamily="18" charset="0"/>
              </a:rPr>
              <a:t>жа5ымды </a:t>
            </a:r>
            <a:r>
              <a:rPr lang="ru-RU" sz="2000" dirty="0" err="1">
                <a:latin typeface="Times New Roman" pitchFamily="18" charset="0"/>
                <a:cs typeface="Times New Roman" pitchFamily="18" charset="0"/>
              </a:rPr>
              <a:t>өнегелі қасиеттерді тәрбиелеудің ұстанымдары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әдістердің негіздемесі</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766</Words>
  <Application>Microsoft Office PowerPoint</Application>
  <PresentationFormat>Экран (4:3)</PresentationFormat>
  <Paragraphs>39</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a108</dc:creator>
  <cp:lastModifiedBy>HP</cp:lastModifiedBy>
  <cp:revision>39</cp:revision>
  <dcterms:created xsi:type="dcterms:W3CDTF">2016-01-27T04:11:13Z</dcterms:created>
  <dcterms:modified xsi:type="dcterms:W3CDTF">2025-12-08T05:19:55Z</dcterms:modified>
</cp:coreProperties>
</file>