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318" r:id="rId2"/>
    <p:sldId id="256" r:id="rId3"/>
    <p:sldId id="311" r:id="rId4"/>
    <p:sldId id="322" r:id="rId5"/>
    <p:sldId id="324" r:id="rId6"/>
    <p:sldId id="325" r:id="rId7"/>
    <p:sldId id="326" r:id="rId8"/>
    <p:sldId id="319" r:id="rId9"/>
    <p:sldId id="321" r:id="rId10"/>
    <p:sldId id="316" r:id="rId11"/>
    <p:sldId id="317" r:id="rId12"/>
    <p:sldId id="315" r:id="rId13"/>
    <p:sldId id="329" r:id="rId14"/>
    <p:sldId id="330" r:id="rId15"/>
    <p:sldId id="331" r:id="rId16"/>
    <p:sldId id="310" r:id="rId17"/>
  </p:sldIdLst>
  <p:sldSz cx="9144000" cy="6858000" type="screen4x3"/>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291" autoAdjust="0"/>
  </p:normalViewPr>
  <p:slideViewPr>
    <p:cSldViewPr snapToGrid="0">
      <p:cViewPr varScale="1">
        <p:scale>
          <a:sx n="68" d="100"/>
          <a:sy n="68" d="100"/>
        </p:scale>
        <p:origin x="534" y="60"/>
      </p:cViewPr>
      <p:guideLst/>
    </p:cSldViewPr>
  </p:slideViewPr>
  <p:outlineViewPr>
    <p:cViewPr>
      <p:scale>
        <a:sx n="33" d="100"/>
        <a:sy n="33" d="100"/>
      </p:scale>
      <p:origin x="0" y="-816"/>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0FCA4B-D9C4-4839-8F8C-6135F404D721}" type="datetimeFigureOut">
              <a:rPr lang="x-none" smtClean="0"/>
              <a:t>24.02.2022</a:t>
            </a:fld>
            <a:endParaRPr lang="x-none"/>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330D91-5203-41C4-9E34-CCCCFD9FC60E}" type="slidenum">
              <a:rPr lang="x-none" smtClean="0"/>
              <a:t>‹#›</a:t>
            </a:fld>
            <a:endParaRPr lang="x-none"/>
          </a:p>
        </p:txBody>
      </p:sp>
    </p:spTree>
    <p:extLst>
      <p:ext uri="{BB962C8B-B14F-4D97-AF65-F5344CB8AC3E}">
        <p14:creationId xmlns:p14="http://schemas.microsoft.com/office/powerpoint/2010/main" val="4253855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02252499-3FBA-4A21-BE8F-BC952926B061}" type="datetimeFigureOut">
              <a:rPr lang="x-none" smtClean="0"/>
              <a:t>24.02.2022</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25E202BF-BE8C-43BC-902C-6CC828E4BDAD}" type="slidenum">
              <a:rPr lang="x-none" smtClean="0"/>
              <a:t>‹#›</a:t>
            </a:fld>
            <a:endParaRPr lang="x-none"/>
          </a:p>
        </p:txBody>
      </p:sp>
    </p:spTree>
    <p:extLst>
      <p:ext uri="{BB962C8B-B14F-4D97-AF65-F5344CB8AC3E}">
        <p14:creationId xmlns:p14="http://schemas.microsoft.com/office/powerpoint/2010/main" val="402258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2252499-3FBA-4A21-BE8F-BC952926B061}" type="datetimeFigureOut">
              <a:rPr lang="x-none" smtClean="0"/>
              <a:t>24.02.2022</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25E202BF-BE8C-43BC-902C-6CC828E4BDAD}" type="slidenum">
              <a:rPr lang="x-none" smtClean="0"/>
              <a:t>‹#›</a:t>
            </a:fld>
            <a:endParaRPr lang="x-none"/>
          </a:p>
        </p:txBody>
      </p:sp>
    </p:spTree>
    <p:extLst>
      <p:ext uri="{BB962C8B-B14F-4D97-AF65-F5344CB8AC3E}">
        <p14:creationId xmlns:p14="http://schemas.microsoft.com/office/powerpoint/2010/main" val="4001068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2252499-3FBA-4A21-BE8F-BC952926B061}" type="datetimeFigureOut">
              <a:rPr lang="x-none" smtClean="0"/>
              <a:t>24.02.2022</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25E202BF-BE8C-43BC-902C-6CC828E4BDAD}" type="slidenum">
              <a:rPr lang="x-none" smtClean="0"/>
              <a:t>‹#›</a:t>
            </a:fld>
            <a:endParaRPr lang="x-none"/>
          </a:p>
        </p:txBody>
      </p:sp>
    </p:spTree>
    <p:extLst>
      <p:ext uri="{BB962C8B-B14F-4D97-AF65-F5344CB8AC3E}">
        <p14:creationId xmlns:p14="http://schemas.microsoft.com/office/powerpoint/2010/main" val="1810188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2252499-3FBA-4A21-BE8F-BC952926B061}" type="datetimeFigureOut">
              <a:rPr lang="x-none" smtClean="0"/>
              <a:t>24.02.2022</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25E202BF-BE8C-43BC-902C-6CC828E4BDAD}" type="slidenum">
              <a:rPr lang="x-none" smtClean="0"/>
              <a:t>‹#›</a:t>
            </a:fld>
            <a:endParaRPr lang="x-none"/>
          </a:p>
        </p:txBody>
      </p:sp>
    </p:spTree>
    <p:extLst>
      <p:ext uri="{BB962C8B-B14F-4D97-AF65-F5344CB8AC3E}">
        <p14:creationId xmlns:p14="http://schemas.microsoft.com/office/powerpoint/2010/main" val="2763551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2252499-3FBA-4A21-BE8F-BC952926B061}" type="datetimeFigureOut">
              <a:rPr lang="x-none" smtClean="0"/>
              <a:t>24.02.2022</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25E202BF-BE8C-43BC-902C-6CC828E4BDAD}" type="slidenum">
              <a:rPr lang="x-none" smtClean="0"/>
              <a:t>‹#›</a:t>
            </a:fld>
            <a:endParaRPr lang="x-none"/>
          </a:p>
        </p:txBody>
      </p:sp>
    </p:spTree>
    <p:extLst>
      <p:ext uri="{BB962C8B-B14F-4D97-AF65-F5344CB8AC3E}">
        <p14:creationId xmlns:p14="http://schemas.microsoft.com/office/powerpoint/2010/main" val="2375915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02252499-3FBA-4A21-BE8F-BC952926B061}" type="datetimeFigureOut">
              <a:rPr lang="x-none" smtClean="0"/>
              <a:t>24.02.2022</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25E202BF-BE8C-43BC-902C-6CC828E4BDAD}" type="slidenum">
              <a:rPr lang="x-none" smtClean="0"/>
              <a:t>‹#›</a:t>
            </a:fld>
            <a:endParaRPr lang="x-none"/>
          </a:p>
        </p:txBody>
      </p:sp>
    </p:spTree>
    <p:extLst>
      <p:ext uri="{BB962C8B-B14F-4D97-AF65-F5344CB8AC3E}">
        <p14:creationId xmlns:p14="http://schemas.microsoft.com/office/powerpoint/2010/main" val="640387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02252499-3FBA-4A21-BE8F-BC952926B061}" type="datetimeFigureOut">
              <a:rPr lang="x-none" smtClean="0"/>
              <a:t>24.02.2022</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25E202BF-BE8C-43BC-902C-6CC828E4BDAD}" type="slidenum">
              <a:rPr lang="x-none" smtClean="0"/>
              <a:t>‹#›</a:t>
            </a:fld>
            <a:endParaRPr lang="x-none"/>
          </a:p>
        </p:txBody>
      </p:sp>
    </p:spTree>
    <p:extLst>
      <p:ext uri="{BB962C8B-B14F-4D97-AF65-F5344CB8AC3E}">
        <p14:creationId xmlns:p14="http://schemas.microsoft.com/office/powerpoint/2010/main" val="4099867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02252499-3FBA-4A21-BE8F-BC952926B061}" type="datetimeFigureOut">
              <a:rPr lang="x-none" smtClean="0"/>
              <a:t>24.02.2022</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25E202BF-BE8C-43BC-902C-6CC828E4BDAD}" type="slidenum">
              <a:rPr lang="x-none" smtClean="0"/>
              <a:t>‹#›</a:t>
            </a:fld>
            <a:endParaRPr lang="x-none"/>
          </a:p>
        </p:txBody>
      </p:sp>
    </p:spTree>
    <p:extLst>
      <p:ext uri="{BB962C8B-B14F-4D97-AF65-F5344CB8AC3E}">
        <p14:creationId xmlns:p14="http://schemas.microsoft.com/office/powerpoint/2010/main" val="3899328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252499-3FBA-4A21-BE8F-BC952926B061}" type="datetimeFigureOut">
              <a:rPr lang="x-none" smtClean="0"/>
              <a:t>24.02.2022</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25E202BF-BE8C-43BC-902C-6CC828E4BDAD}" type="slidenum">
              <a:rPr lang="x-none" smtClean="0"/>
              <a:t>‹#›</a:t>
            </a:fld>
            <a:endParaRPr lang="x-none"/>
          </a:p>
        </p:txBody>
      </p:sp>
    </p:spTree>
    <p:extLst>
      <p:ext uri="{BB962C8B-B14F-4D97-AF65-F5344CB8AC3E}">
        <p14:creationId xmlns:p14="http://schemas.microsoft.com/office/powerpoint/2010/main" val="4288384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02252499-3FBA-4A21-BE8F-BC952926B061}" type="datetimeFigureOut">
              <a:rPr lang="x-none" smtClean="0"/>
              <a:t>24.02.2022</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25E202BF-BE8C-43BC-902C-6CC828E4BDAD}" type="slidenum">
              <a:rPr lang="x-none" smtClean="0"/>
              <a:t>‹#›</a:t>
            </a:fld>
            <a:endParaRPr lang="x-none"/>
          </a:p>
        </p:txBody>
      </p:sp>
    </p:spTree>
    <p:extLst>
      <p:ext uri="{BB962C8B-B14F-4D97-AF65-F5344CB8AC3E}">
        <p14:creationId xmlns:p14="http://schemas.microsoft.com/office/powerpoint/2010/main" val="1081399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02252499-3FBA-4A21-BE8F-BC952926B061}" type="datetimeFigureOut">
              <a:rPr lang="x-none" smtClean="0"/>
              <a:t>24.02.2022</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25E202BF-BE8C-43BC-902C-6CC828E4BDAD}" type="slidenum">
              <a:rPr lang="x-none" smtClean="0"/>
              <a:t>‹#›</a:t>
            </a:fld>
            <a:endParaRPr lang="x-none"/>
          </a:p>
        </p:txBody>
      </p:sp>
    </p:spTree>
    <p:extLst>
      <p:ext uri="{BB962C8B-B14F-4D97-AF65-F5344CB8AC3E}">
        <p14:creationId xmlns:p14="http://schemas.microsoft.com/office/powerpoint/2010/main" val="1304324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252499-3FBA-4A21-BE8F-BC952926B061}" type="datetimeFigureOut">
              <a:rPr lang="x-none" smtClean="0"/>
              <a:t>24.02.2022</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E202BF-BE8C-43BC-902C-6CC828E4BDAD}" type="slidenum">
              <a:rPr lang="x-none" smtClean="0"/>
              <a:t>‹#›</a:t>
            </a:fld>
            <a:endParaRPr lang="x-none"/>
          </a:p>
        </p:txBody>
      </p:sp>
    </p:spTree>
    <p:extLst>
      <p:ext uri="{BB962C8B-B14F-4D97-AF65-F5344CB8AC3E}">
        <p14:creationId xmlns:p14="http://schemas.microsoft.com/office/powerpoint/2010/main" val="25640114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Desktop/&#1199;&#1096;%20&#1090;&#1110;&#1083;&#1076;&#1077;%20&#1072;&#1084;&#1072;&#1085;&#1076;&#1072;&#1089;&#1091;.mp4"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1072;&#1096;&#1099;&#1179;%20&#1089;&#1072;&#1073;&#1072;&#1179;%204%20&#1089;&#1099;&#1085;&#1099;&#1087;/&#1089;&#1257;&#1079;&#1110;%20&#1054;&#1083;&#1078;&#1072;&#1089;%20&#1057;.mp4"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hlinkClick r:id="rId2" action="ppaction://hlinkfile"/>
          </p:cNvPr>
          <p:cNvPicPr>
            <a:picLocks noChangeAspect="1"/>
          </p:cNvPicPr>
          <p:nvPr/>
        </p:nvPicPr>
        <p:blipFill rotWithShape="1">
          <a:blip r:embed="rId3"/>
          <a:srcRect l="3918" t="6346" r="4179" b="12221"/>
          <a:stretch/>
        </p:blipFill>
        <p:spPr>
          <a:xfrm>
            <a:off x="8959" y="600501"/>
            <a:ext cx="9135042" cy="5732059"/>
          </a:xfrm>
          <a:prstGeom prst="rect">
            <a:avLst/>
          </a:prstGeom>
        </p:spPr>
      </p:pic>
    </p:spTree>
    <p:extLst>
      <p:ext uri="{BB962C8B-B14F-4D97-AF65-F5344CB8AC3E}">
        <p14:creationId xmlns:p14="http://schemas.microsoft.com/office/powerpoint/2010/main" val="7371089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7519FA9-16D2-4D7F-BF33-917E668C1A24}"/>
              </a:ext>
            </a:extLst>
          </p:cNvPr>
          <p:cNvSpPr>
            <a:spLocks noGrp="1"/>
          </p:cNvSpPr>
          <p:nvPr>
            <p:ph type="title"/>
          </p:nvPr>
        </p:nvSpPr>
        <p:spPr>
          <a:xfrm>
            <a:off x="0" y="178362"/>
            <a:ext cx="9144000" cy="974550"/>
          </a:xfrm>
        </p:spPr>
        <p:txBody>
          <a:bodyPr>
            <a:normAutofit fontScale="90000"/>
          </a:bodyPr>
          <a:lstStyle/>
          <a:p>
            <a:pPr algn="ctr"/>
            <a:r>
              <a:rPr lang="en-US" sz="2025" b="1" dirty="0">
                <a:solidFill>
                  <a:srgbClr val="002060"/>
                </a:solidFill>
                <a:latin typeface="Times New Roman" panose="02020603050405020304" pitchFamily="18" charset="0"/>
                <a:cs typeface="Times New Roman" panose="02020603050405020304" pitchFamily="18" charset="0"/>
              </a:rPr>
              <a:t/>
            </a:r>
            <a:br>
              <a:rPr lang="en-US" sz="2025" b="1" dirty="0">
                <a:solidFill>
                  <a:srgbClr val="002060"/>
                </a:solidFill>
                <a:latin typeface="Times New Roman" panose="02020603050405020304" pitchFamily="18" charset="0"/>
                <a:cs typeface="Times New Roman" panose="02020603050405020304" pitchFamily="18" charset="0"/>
              </a:rPr>
            </a:br>
            <a:r>
              <a:rPr lang="kk-KZ" sz="2025" b="1" dirty="0" smtClean="0">
                <a:solidFill>
                  <a:srgbClr val="002060"/>
                </a:solidFill>
                <a:latin typeface="Times New Roman" panose="02020603050405020304" pitchFamily="18" charset="0"/>
                <a:cs typeface="Times New Roman" panose="02020603050405020304" pitchFamily="18" charset="0"/>
              </a:rPr>
              <a:t>2 </a:t>
            </a:r>
            <a:r>
              <a:rPr lang="kk-KZ" sz="2025" b="1" dirty="0">
                <a:solidFill>
                  <a:srgbClr val="002060"/>
                </a:solidFill>
                <a:latin typeface="Times New Roman" panose="02020603050405020304" pitchFamily="18" charset="0"/>
                <a:cs typeface="Times New Roman" panose="02020603050405020304" pitchFamily="18" charset="0"/>
              </a:rPr>
              <a:t>– тапсырма. Тыңдау.</a:t>
            </a:r>
            <a:r>
              <a:rPr lang="en-US" sz="2025" b="1" dirty="0">
                <a:solidFill>
                  <a:srgbClr val="002060"/>
                </a:solidFill>
                <a:latin typeface="Times New Roman" panose="02020603050405020304" pitchFamily="18" charset="0"/>
                <a:cs typeface="Times New Roman" panose="02020603050405020304" pitchFamily="18" charset="0"/>
              </a:rPr>
              <a:t/>
            </a:r>
            <a:br>
              <a:rPr lang="en-US" sz="2025" b="1" dirty="0">
                <a:solidFill>
                  <a:srgbClr val="002060"/>
                </a:solidFill>
                <a:latin typeface="Times New Roman" panose="02020603050405020304" pitchFamily="18" charset="0"/>
                <a:cs typeface="Times New Roman" panose="02020603050405020304" pitchFamily="18" charset="0"/>
              </a:rPr>
            </a:br>
            <a:r>
              <a:rPr lang="en-US" sz="2025" b="1" dirty="0">
                <a:solidFill>
                  <a:srgbClr val="002060"/>
                </a:solidFill>
                <a:latin typeface="Times New Roman" panose="02020603050405020304" pitchFamily="18" charset="0"/>
                <a:cs typeface="Times New Roman" panose="02020603050405020304" pitchFamily="18" charset="0"/>
              </a:rPr>
              <a:t> </a:t>
            </a:r>
            <a:r>
              <a:rPr lang="kk-KZ" sz="2025" b="1" dirty="0">
                <a:solidFill>
                  <a:srgbClr val="C00000"/>
                </a:solidFill>
                <a:latin typeface="Times New Roman" panose="02020603050405020304" pitchFamily="18" charset="0"/>
                <a:cs typeface="Times New Roman" panose="02020603050405020304" pitchFamily="18" charset="0"/>
              </a:rPr>
              <a:t>Заман </a:t>
            </a:r>
            <a:r>
              <a:rPr lang="en-US" sz="2025" b="1" dirty="0">
                <a:solidFill>
                  <a:srgbClr val="C00000"/>
                </a:solidFill>
                <a:latin typeface="Times New Roman" panose="02020603050405020304" pitchFamily="18" charset="0"/>
                <a:cs typeface="Times New Roman" panose="02020603050405020304" pitchFamily="18" charset="0"/>
              </a:rPr>
              <a:t>– </a:t>
            </a:r>
            <a:r>
              <a:rPr lang="kk-KZ" sz="2025" b="1" dirty="0">
                <a:solidFill>
                  <a:srgbClr val="C00000"/>
                </a:solidFill>
                <a:latin typeface="Times New Roman" panose="02020603050405020304" pitchFamily="18" charset="0"/>
                <a:cs typeface="Times New Roman" panose="02020603050405020304" pitchFamily="18" charset="0"/>
              </a:rPr>
              <a:t>ай</a:t>
            </a:r>
            <a:br>
              <a:rPr lang="kk-KZ" sz="2025" b="1" dirty="0">
                <a:solidFill>
                  <a:srgbClr val="C00000"/>
                </a:solidFill>
                <a:latin typeface="Times New Roman" panose="02020603050405020304" pitchFamily="18" charset="0"/>
                <a:cs typeface="Times New Roman" panose="02020603050405020304" pitchFamily="18" charset="0"/>
              </a:rPr>
            </a:br>
            <a:r>
              <a:rPr lang="en-US" sz="1500" b="1" dirty="0">
                <a:solidFill>
                  <a:srgbClr val="C00000"/>
                </a:solidFill>
                <a:latin typeface="Times New Roman" panose="02020603050405020304" pitchFamily="18" charset="0"/>
                <a:cs typeface="Times New Roman" panose="02020603050405020304" pitchFamily="18" charset="0"/>
              </a:rPr>
              <a:t>                                                                                                          </a:t>
            </a:r>
            <a:r>
              <a:rPr lang="kk-KZ" sz="1500" b="1" dirty="0">
                <a:solidFill>
                  <a:srgbClr val="C00000"/>
                </a:solidFill>
                <a:latin typeface="Times New Roman" panose="02020603050405020304" pitchFamily="18" charset="0"/>
                <a:cs typeface="Times New Roman" panose="02020603050405020304" pitchFamily="18" charset="0"/>
              </a:rPr>
              <a:t>                      </a:t>
            </a:r>
            <a:r>
              <a:rPr lang="kk-KZ" sz="1500" b="1" dirty="0" smtClean="0">
                <a:solidFill>
                  <a:srgbClr val="C00000"/>
                </a:solidFill>
                <a:latin typeface="Times New Roman" panose="02020603050405020304" pitchFamily="18" charset="0"/>
                <a:cs typeface="Times New Roman" panose="02020603050405020304" pitchFamily="18" charset="0"/>
              </a:rPr>
              <a:t> </a:t>
            </a:r>
            <a:r>
              <a:rPr lang="en-US" sz="1500" b="1" dirty="0" smtClean="0">
                <a:solidFill>
                  <a:srgbClr val="C00000"/>
                </a:solidFill>
                <a:latin typeface="Times New Roman" panose="02020603050405020304" pitchFamily="18" charset="0"/>
                <a:cs typeface="Times New Roman" panose="02020603050405020304" pitchFamily="18" charset="0"/>
              </a:rPr>
              <a:t> </a:t>
            </a:r>
            <a:r>
              <a:rPr lang="kk-KZ" sz="1500" b="1" dirty="0">
                <a:latin typeface="Times New Roman" panose="02020603050405020304" pitchFamily="18" charset="0"/>
                <a:cs typeface="Times New Roman" panose="02020603050405020304" pitchFamily="18" charset="0"/>
              </a:rPr>
              <a:t>Өлеңін жазған: Ұ. Есдәулет</a:t>
            </a:r>
            <a:br>
              <a:rPr lang="kk-KZ" sz="1500" b="1" dirty="0">
                <a:latin typeface="Times New Roman" panose="02020603050405020304" pitchFamily="18" charset="0"/>
                <a:cs typeface="Times New Roman" panose="02020603050405020304" pitchFamily="18" charset="0"/>
              </a:rPr>
            </a:br>
            <a:r>
              <a:rPr lang="en-US" sz="1500" b="1" dirty="0">
                <a:latin typeface="Times New Roman" panose="02020603050405020304" pitchFamily="18" charset="0"/>
                <a:cs typeface="Times New Roman" panose="02020603050405020304" pitchFamily="18" charset="0"/>
              </a:rPr>
              <a:t>                                                                                                 </a:t>
            </a:r>
            <a:r>
              <a:rPr lang="kk-KZ" sz="1500" b="1" dirty="0">
                <a:latin typeface="Times New Roman" panose="02020603050405020304" pitchFamily="18" charset="0"/>
                <a:cs typeface="Times New Roman" panose="02020603050405020304" pitchFamily="18" charset="0"/>
              </a:rPr>
              <a:t>                         </a:t>
            </a:r>
            <a:r>
              <a:rPr lang="kk-KZ" sz="1500" b="1" dirty="0" smtClean="0">
                <a:latin typeface="Times New Roman" panose="02020603050405020304" pitchFamily="18" charset="0"/>
                <a:cs typeface="Times New Roman" panose="02020603050405020304" pitchFamily="18" charset="0"/>
              </a:rPr>
              <a:t>      </a:t>
            </a:r>
            <a:r>
              <a:rPr lang="en-US" sz="1500" b="1" dirty="0" smtClean="0">
                <a:latin typeface="Times New Roman" panose="02020603050405020304" pitchFamily="18" charset="0"/>
                <a:cs typeface="Times New Roman" panose="02020603050405020304" pitchFamily="18" charset="0"/>
              </a:rPr>
              <a:t>  </a:t>
            </a:r>
            <a:r>
              <a:rPr lang="kk-KZ" sz="1500" b="1" dirty="0">
                <a:latin typeface="Times New Roman" panose="02020603050405020304" pitchFamily="18" charset="0"/>
                <a:cs typeface="Times New Roman" panose="02020603050405020304" pitchFamily="18" charset="0"/>
              </a:rPr>
              <a:t>Әнін жазған: Т. Мұхамеджанов</a:t>
            </a:r>
            <a:br>
              <a:rPr lang="kk-KZ" sz="1500" b="1" dirty="0">
                <a:latin typeface="Times New Roman" panose="02020603050405020304" pitchFamily="18" charset="0"/>
                <a:cs typeface="Times New Roman" panose="02020603050405020304" pitchFamily="18" charset="0"/>
              </a:rPr>
            </a:br>
            <a:r>
              <a:rPr lang="kk-KZ" sz="1500" b="1" dirty="0">
                <a:latin typeface="Times New Roman" panose="02020603050405020304" pitchFamily="18" charset="0"/>
                <a:cs typeface="Times New Roman" panose="02020603050405020304" pitchFamily="18" charset="0"/>
              </a:rPr>
              <a:t/>
            </a:r>
            <a:br>
              <a:rPr lang="kk-KZ" sz="1500" b="1" dirty="0">
                <a:latin typeface="Times New Roman" panose="02020603050405020304" pitchFamily="18" charset="0"/>
                <a:cs typeface="Times New Roman" panose="02020603050405020304" pitchFamily="18" charset="0"/>
              </a:rPr>
            </a:br>
            <a:endParaRPr lang="x-none" sz="1500" dirty="0"/>
          </a:p>
        </p:txBody>
      </p:sp>
      <p:sp>
        <p:nvSpPr>
          <p:cNvPr id="3" name="Объект 2">
            <a:extLst>
              <a:ext uri="{FF2B5EF4-FFF2-40B4-BE49-F238E27FC236}">
                <a16:creationId xmlns:a16="http://schemas.microsoft.com/office/drawing/2014/main" xmlns="" id="{B8A074F1-C0B3-4215-9555-A7C09BADB439}"/>
              </a:ext>
            </a:extLst>
          </p:cNvPr>
          <p:cNvSpPr>
            <a:spLocks noGrp="1"/>
          </p:cNvSpPr>
          <p:nvPr>
            <p:ph sz="half" idx="1"/>
          </p:nvPr>
        </p:nvSpPr>
        <p:spPr>
          <a:xfrm>
            <a:off x="156045" y="1069409"/>
            <a:ext cx="4621246" cy="3053816"/>
          </a:xfrm>
        </p:spPr>
        <p:txBody>
          <a:bodyPr>
            <a:normAutofit fontScale="77500" lnSpcReduction="20000"/>
          </a:bodyPr>
          <a:lstStyle/>
          <a:p>
            <a:r>
              <a:rPr lang="kk-KZ" sz="1500" b="1" dirty="0">
                <a:solidFill>
                  <a:srgbClr val="00B050"/>
                </a:solidFill>
                <a:latin typeface="Times New Roman" panose="02020603050405020304" pitchFamily="18" charset="0"/>
                <a:cs typeface="Times New Roman" panose="02020603050405020304" pitchFamily="18" charset="0"/>
              </a:rPr>
              <a:t> Ұлдарыңның қайда кеткен құрығы,</a:t>
            </a:r>
          </a:p>
          <a:p>
            <a:r>
              <a:rPr lang="kk-KZ" sz="2100" b="1" dirty="0">
                <a:solidFill>
                  <a:srgbClr val="00B050"/>
                </a:solidFill>
                <a:latin typeface="Times New Roman" panose="02020603050405020304" pitchFamily="18" charset="0"/>
                <a:cs typeface="Times New Roman" panose="02020603050405020304" pitchFamily="18" charset="0"/>
              </a:rPr>
              <a:t>Қыздарыңның қайда кеткен бұрымы.</a:t>
            </a:r>
          </a:p>
          <a:p>
            <a:r>
              <a:rPr lang="kk-KZ" sz="2100" b="1" dirty="0">
                <a:solidFill>
                  <a:srgbClr val="00B050"/>
                </a:solidFill>
                <a:latin typeface="Times New Roman" panose="02020603050405020304" pitchFamily="18" charset="0"/>
                <a:cs typeface="Times New Roman" panose="02020603050405020304" pitchFamily="18" charset="0"/>
              </a:rPr>
              <a:t>Мейірімге зарықтырған заман ай, </a:t>
            </a:r>
          </a:p>
          <a:p>
            <a:r>
              <a:rPr lang="kk-KZ" sz="2100" b="1" dirty="0">
                <a:solidFill>
                  <a:srgbClr val="00B050"/>
                </a:solidFill>
                <a:latin typeface="Times New Roman" panose="02020603050405020304" pitchFamily="18" charset="0"/>
                <a:cs typeface="Times New Roman" panose="02020603050405020304" pitchFamily="18" charset="0"/>
              </a:rPr>
              <a:t>Заман ай, заман ай,</a:t>
            </a:r>
          </a:p>
          <a:p>
            <a:r>
              <a:rPr lang="kk-KZ" sz="2100" b="1" dirty="0">
                <a:solidFill>
                  <a:srgbClr val="00B050"/>
                </a:solidFill>
                <a:latin typeface="Times New Roman" panose="02020603050405020304" pitchFamily="18" charset="0"/>
                <a:cs typeface="Times New Roman" panose="02020603050405020304" pitchFamily="18" charset="0"/>
              </a:rPr>
              <a:t>Туған жердің ылайланды</a:t>
            </a:r>
            <a:r>
              <a:rPr lang="en-US" sz="2100" b="1" dirty="0">
                <a:solidFill>
                  <a:srgbClr val="00B050"/>
                </a:solidFill>
                <a:latin typeface="Times New Roman" panose="02020603050405020304" pitchFamily="18" charset="0"/>
                <a:cs typeface="Times New Roman" panose="02020603050405020304" pitchFamily="18" charset="0"/>
              </a:rPr>
              <a:t>-</a:t>
            </a:r>
            <a:r>
              <a:rPr lang="kk-KZ" sz="2100" b="1" dirty="0">
                <a:solidFill>
                  <a:srgbClr val="00B050"/>
                </a:solidFill>
                <a:latin typeface="Times New Roman" panose="02020603050405020304" pitchFamily="18" charset="0"/>
                <a:cs typeface="Times New Roman" panose="02020603050405020304" pitchFamily="18" charset="0"/>
              </a:rPr>
              <a:t>ау тұнығы.</a:t>
            </a:r>
          </a:p>
          <a:p>
            <a:r>
              <a:rPr lang="kk-KZ" sz="2100" b="1" dirty="0">
                <a:solidFill>
                  <a:srgbClr val="FFC000"/>
                </a:solidFill>
                <a:latin typeface="Times New Roman" panose="02020603050405020304" pitchFamily="18" charset="0"/>
                <a:cs typeface="Times New Roman" panose="02020603050405020304" pitchFamily="18" charset="0"/>
              </a:rPr>
              <a:t>Қ/сы:</a:t>
            </a:r>
          </a:p>
          <a:p>
            <a:pPr marL="0" indent="0">
              <a:buNone/>
            </a:pPr>
            <a:r>
              <a:rPr lang="kk-KZ" sz="2100" b="1" dirty="0">
                <a:solidFill>
                  <a:srgbClr val="00B050"/>
                </a:solidFill>
                <a:latin typeface="Times New Roman" panose="02020603050405020304" pitchFamily="18" charset="0"/>
                <a:cs typeface="Times New Roman" panose="02020603050405020304" pitchFamily="18" charset="0"/>
              </a:rPr>
              <a:t>  </a:t>
            </a:r>
            <a:r>
              <a:rPr lang="kk-KZ" sz="2100" b="1" dirty="0">
                <a:solidFill>
                  <a:srgbClr val="C00000"/>
                </a:solidFill>
                <a:latin typeface="Times New Roman" panose="02020603050405020304" pitchFamily="18" charset="0"/>
                <a:cs typeface="Times New Roman" panose="02020603050405020304" pitchFamily="18" charset="0"/>
              </a:rPr>
              <a:t>Қайран елім, қайран жерім, қор болған</a:t>
            </a:r>
            <a:r>
              <a:rPr lang="en-US" sz="2100" b="1" dirty="0">
                <a:solidFill>
                  <a:srgbClr val="C00000"/>
                </a:solidFill>
                <a:latin typeface="Times New Roman" panose="02020603050405020304" pitchFamily="18" charset="0"/>
                <a:cs typeface="Times New Roman" panose="02020603050405020304" pitchFamily="18" charset="0"/>
              </a:rPr>
              <a:t>-</a:t>
            </a:r>
            <a:r>
              <a:rPr lang="kk-KZ" sz="2100" b="1" dirty="0">
                <a:solidFill>
                  <a:srgbClr val="C00000"/>
                </a:solidFill>
                <a:latin typeface="Times New Roman" panose="02020603050405020304" pitchFamily="18" charset="0"/>
                <a:cs typeface="Times New Roman" panose="02020603050405020304" pitchFamily="18" charset="0"/>
              </a:rPr>
              <a:t>ай,</a:t>
            </a:r>
          </a:p>
          <a:p>
            <a:r>
              <a:rPr lang="kk-KZ" sz="2100" b="1" dirty="0">
                <a:solidFill>
                  <a:srgbClr val="C00000"/>
                </a:solidFill>
                <a:latin typeface="Times New Roman" panose="02020603050405020304" pitchFamily="18" charset="0"/>
                <a:cs typeface="Times New Roman" panose="02020603050405020304" pitchFamily="18" charset="0"/>
              </a:rPr>
              <a:t>Жомарттығы сор болған</a:t>
            </a:r>
            <a:r>
              <a:rPr lang="en-US" sz="2100" b="1" dirty="0">
                <a:solidFill>
                  <a:srgbClr val="C00000"/>
                </a:solidFill>
                <a:latin typeface="Times New Roman" panose="02020603050405020304" pitchFamily="18" charset="0"/>
                <a:cs typeface="Times New Roman" panose="02020603050405020304" pitchFamily="18" charset="0"/>
              </a:rPr>
              <a:t>-</a:t>
            </a:r>
            <a:r>
              <a:rPr lang="kk-KZ" sz="2100" b="1" dirty="0">
                <a:solidFill>
                  <a:srgbClr val="C00000"/>
                </a:solidFill>
                <a:latin typeface="Times New Roman" panose="02020603050405020304" pitchFamily="18" charset="0"/>
                <a:cs typeface="Times New Roman" panose="02020603050405020304" pitchFamily="18" charset="0"/>
              </a:rPr>
              <a:t>ай,</a:t>
            </a:r>
          </a:p>
          <a:p>
            <a:r>
              <a:rPr lang="kk-KZ" sz="2100" b="1" dirty="0">
                <a:solidFill>
                  <a:srgbClr val="C00000"/>
                </a:solidFill>
                <a:latin typeface="Times New Roman" panose="02020603050405020304" pitchFamily="18" charset="0"/>
                <a:cs typeface="Times New Roman" panose="02020603050405020304" pitchFamily="18" charset="0"/>
              </a:rPr>
              <a:t>Жарылыстан көз ашпаған далам</a:t>
            </a:r>
            <a:r>
              <a:rPr lang="en-US" sz="2100" b="1" dirty="0">
                <a:solidFill>
                  <a:srgbClr val="C00000"/>
                </a:solidFill>
                <a:latin typeface="Times New Roman" panose="02020603050405020304" pitchFamily="18" charset="0"/>
                <a:cs typeface="Times New Roman" panose="02020603050405020304" pitchFamily="18" charset="0"/>
              </a:rPr>
              <a:t>-</a:t>
            </a:r>
            <a:r>
              <a:rPr lang="kk-KZ" sz="2100" b="1" dirty="0">
                <a:solidFill>
                  <a:srgbClr val="C00000"/>
                </a:solidFill>
                <a:latin typeface="Times New Roman" panose="02020603050405020304" pitchFamily="18" charset="0"/>
                <a:cs typeface="Times New Roman" panose="02020603050405020304" pitchFamily="18" charset="0"/>
              </a:rPr>
              <a:t>ай.</a:t>
            </a:r>
            <a:r>
              <a:rPr lang="en-US" sz="2100" b="1" dirty="0">
                <a:solidFill>
                  <a:srgbClr val="C00000"/>
                </a:solidFill>
                <a:latin typeface="Times New Roman" panose="02020603050405020304" pitchFamily="18" charset="0"/>
                <a:cs typeface="Times New Roman" panose="02020603050405020304" pitchFamily="18" charset="0"/>
              </a:rPr>
              <a:t>        </a:t>
            </a:r>
            <a:endParaRPr lang="kk-KZ" sz="1500" dirty="0">
              <a:latin typeface="Times New Roman" panose="02020603050405020304" pitchFamily="18" charset="0"/>
              <a:cs typeface="Times New Roman" panose="02020603050405020304" pitchFamily="18" charset="0"/>
            </a:endParaRPr>
          </a:p>
          <a:p>
            <a:pPr marL="0" indent="0">
              <a:buNone/>
            </a:pPr>
            <a:r>
              <a:rPr lang="kk-KZ" sz="2100" b="1" dirty="0">
                <a:solidFill>
                  <a:srgbClr val="00B050"/>
                </a:solidFill>
                <a:latin typeface="Times New Roman" panose="02020603050405020304" pitchFamily="18" charset="0"/>
                <a:cs typeface="Times New Roman" panose="02020603050405020304" pitchFamily="18" charset="0"/>
              </a:rPr>
              <a:t>      </a:t>
            </a:r>
          </a:p>
        </p:txBody>
      </p:sp>
      <p:sp>
        <p:nvSpPr>
          <p:cNvPr id="12" name="Объект 11">
            <a:extLst>
              <a:ext uri="{FF2B5EF4-FFF2-40B4-BE49-F238E27FC236}">
                <a16:creationId xmlns:a16="http://schemas.microsoft.com/office/drawing/2014/main" xmlns="" id="{D82E89E3-0AE3-4D56-8DED-5F0181D539B1}"/>
              </a:ext>
            </a:extLst>
          </p:cNvPr>
          <p:cNvSpPr>
            <a:spLocks noGrp="1"/>
          </p:cNvSpPr>
          <p:nvPr>
            <p:ph sz="half" idx="2"/>
          </p:nvPr>
        </p:nvSpPr>
        <p:spPr>
          <a:xfrm>
            <a:off x="4531057" y="1215624"/>
            <a:ext cx="4441265" cy="4857630"/>
          </a:xfrm>
        </p:spPr>
        <p:txBody>
          <a:bodyPr>
            <a:noAutofit/>
          </a:bodyPr>
          <a:lstStyle/>
          <a:p>
            <a:pPr algn="ctr"/>
            <a:r>
              <a:rPr lang="kk-KZ" sz="1800" b="1" dirty="0">
                <a:solidFill>
                  <a:srgbClr val="002060"/>
                </a:solidFill>
                <a:latin typeface="Times New Roman" panose="02020603050405020304" pitchFamily="18" charset="0"/>
                <a:cs typeface="Times New Roman" panose="02020603050405020304" pitchFamily="18" charset="0"/>
              </a:rPr>
              <a:t>Әнді орындаушы</a:t>
            </a:r>
            <a:r>
              <a:rPr lang="en-US" sz="1800" b="1" dirty="0">
                <a:solidFill>
                  <a:srgbClr val="002060"/>
                </a:solidFill>
                <a:latin typeface="Times New Roman" panose="02020603050405020304" pitchFamily="18" charset="0"/>
                <a:cs typeface="Times New Roman" panose="02020603050405020304" pitchFamily="18" charset="0"/>
              </a:rPr>
              <a:t>-</a:t>
            </a:r>
            <a:r>
              <a:rPr lang="kk-KZ" sz="1800" b="1" dirty="0">
                <a:solidFill>
                  <a:srgbClr val="002060"/>
                </a:solidFill>
                <a:latin typeface="Times New Roman" panose="02020603050405020304" pitchFamily="18" charset="0"/>
                <a:cs typeface="Times New Roman" panose="02020603050405020304" pitchFamily="18" charset="0"/>
              </a:rPr>
              <a:t>Қазақстанның халық әншісі </a:t>
            </a:r>
            <a:r>
              <a:rPr lang="kk-KZ" sz="1800" b="1" dirty="0">
                <a:solidFill>
                  <a:srgbClr val="FF0000"/>
                </a:solidFill>
                <a:latin typeface="Times New Roman" panose="02020603050405020304" pitchFamily="18" charset="0"/>
                <a:cs typeface="Times New Roman" panose="02020603050405020304" pitchFamily="18" charset="0"/>
              </a:rPr>
              <a:t>Роза Рымбаева. </a:t>
            </a:r>
          </a:p>
          <a:p>
            <a:r>
              <a:rPr lang="kk-KZ" sz="1800" b="1" dirty="0">
                <a:solidFill>
                  <a:srgbClr val="7030A0"/>
                </a:solidFill>
                <a:latin typeface="Times New Roman" panose="02020603050405020304" pitchFamily="18" charset="0"/>
                <a:cs typeface="Times New Roman" panose="02020603050405020304" pitchFamily="18" charset="0"/>
              </a:rPr>
              <a:t>     Әншінің туып</a:t>
            </a:r>
            <a:r>
              <a:rPr lang="en-US" sz="1800" b="1" dirty="0">
                <a:solidFill>
                  <a:srgbClr val="7030A0"/>
                </a:solidFill>
                <a:latin typeface="Times New Roman" panose="02020603050405020304" pitchFamily="18" charset="0"/>
                <a:cs typeface="Times New Roman" panose="02020603050405020304" pitchFamily="18" charset="0"/>
              </a:rPr>
              <a:t>-</a:t>
            </a:r>
            <a:r>
              <a:rPr lang="kk-KZ" sz="1800" b="1" dirty="0">
                <a:solidFill>
                  <a:srgbClr val="7030A0"/>
                </a:solidFill>
                <a:latin typeface="Times New Roman" panose="02020603050405020304" pitchFamily="18" charset="0"/>
                <a:cs typeface="Times New Roman" panose="02020603050405020304" pitchFamily="18" charset="0"/>
              </a:rPr>
              <a:t>өскен жері</a:t>
            </a:r>
            <a:r>
              <a:rPr lang="en-US" sz="1800" b="1" dirty="0">
                <a:solidFill>
                  <a:srgbClr val="7030A0"/>
                </a:solidFill>
                <a:latin typeface="Times New Roman" panose="02020603050405020304" pitchFamily="18" charset="0"/>
                <a:cs typeface="Times New Roman" panose="02020603050405020304" pitchFamily="18" charset="0"/>
              </a:rPr>
              <a:t>-</a:t>
            </a:r>
            <a:r>
              <a:rPr lang="kk-KZ" sz="1800" b="1" dirty="0">
                <a:solidFill>
                  <a:srgbClr val="7030A0"/>
                </a:solidFill>
                <a:latin typeface="Times New Roman" panose="02020603050405020304" pitchFamily="18" charset="0"/>
                <a:cs typeface="Times New Roman" panose="02020603050405020304" pitchFamily="18" charset="0"/>
              </a:rPr>
              <a:t>Семей </a:t>
            </a:r>
            <a:r>
              <a:rPr lang="kk-KZ" sz="1800" b="1" dirty="0" smtClean="0">
                <a:solidFill>
                  <a:srgbClr val="7030A0"/>
                </a:solidFill>
                <a:latin typeface="Times New Roman" panose="02020603050405020304" pitchFamily="18" charset="0"/>
                <a:cs typeface="Times New Roman" panose="02020603050405020304" pitchFamily="18" charset="0"/>
              </a:rPr>
              <a:t>өңірі.</a:t>
            </a:r>
            <a:endParaRPr lang="kk-KZ" sz="1800" b="1" dirty="0">
              <a:solidFill>
                <a:srgbClr val="7030A0"/>
              </a:solidFill>
              <a:latin typeface="Times New Roman" panose="02020603050405020304" pitchFamily="18" charset="0"/>
              <a:cs typeface="Times New Roman" panose="02020603050405020304" pitchFamily="18" charset="0"/>
            </a:endParaRPr>
          </a:p>
          <a:p>
            <a:endParaRPr lang="ru-RU" sz="1800" b="1" dirty="0">
              <a:solidFill>
                <a:srgbClr val="7030A0"/>
              </a:solidFill>
              <a:latin typeface="Times New Roman" panose="02020603050405020304" pitchFamily="18" charset="0"/>
              <a:cs typeface="Times New Roman" panose="02020603050405020304" pitchFamily="18" charset="0"/>
            </a:endParaRPr>
          </a:p>
          <a:p>
            <a:endParaRPr lang="ru-RU" sz="1800" b="1" dirty="0">
              <a:solidFill>
                <a:srgbClr val="7030A0"/>
              </a:solidFill>
              <a:latin typeface="Times New Roman" panose="02020603050405020304" pitchFamily="18" charset="0"/>
              <a:cs typeface="Times New Roman" panose="02020603050405020304" pitchFamily="18" charset="0"/>
            </a:endParaRPr>
          </a:p>
          <a:p>
            <a:endParaRPr lang="ru-RU" sz="1800" b="1" dirty="0">
              <a:solidFill>
                <a:srgbClr val="7030A0"/>
              </a:solidFill>
              <a:latin typeface="Times New Roman" panose="02020603050405020304" pitchFamily="18" charset="0"/>
              <a:cs typeface="Times New Roman" panose="02020603050405020304" pitchFamily="18" charset="0"/>
            </a:endParaRPr>
          </a:p>
          <a:p>
            <a:endParaRPr lang="ru-RU" sz="1800" b="1" dirty="0">
              <a:solidFill>
                <a:srgbClr val="7030A0"/>
              </a:solidFill>
              <a:latin typeface="Times New Roman" panose="02020603050405020304" pitchFamily="18" charset="0"/>
              <a:cs typeface="Times New Roman" panose="02020603050405020304" pitchFamily="18" charset="0"/>
            </a:endParaRPr>
          </a:p>
          <a:p>
            <a:endParaRPr lang="ru-RU" sz="1800" b="1" dirty="0">
              <a:solidFill>
                <a:srgbClr val="7030A0"/>
              </a:solidFill>
              <a:latin typeface="Times New Roman" panose="02020603050405020304" pitchFamily="18" charset="0"/>
              <a:cs typeface="Times New Roman" panose="02020603050405020304" pitchFamily="18" charset="0"/>
            </a:endParaRPr>
          </a:p>
          <a:p>
            <a:endParaRPr lang="ru-RU" sz="1800" b="1" dirty="0">
              <a:solidFill>
                <a:srgbClr val="7030A0"/>
              </a:solidFill>
              <a:latin typeface="Times New Roman" panose="02020603050405020304" pitchFamily="18" charset="0"/>
              <a:cs typeface="Times New Roman" panose="02020603050405020304" pitchFamily="18" charset="0"/>
            </a:endParaRPr>
          </a:p>
          <a:p>
            <a:pPr marL="0" indent="0">
              <a:buNone/>
            </a:pPr>
            <a:endParaRPr lang="ru-RU" sz="1800" b="1" dirty="0" smtClean="0">
              <a:solidFill>
                <a:srgbClr val="0070C0"/>
              </a:solidFill>
              <a:latin typeface="Times New Roman" panose="02020603050405020304" pitchFamily="18" charset="0"/>
              <a:cs typeface="Times New Roman" panose="02020603050405020304" pitchFamily="18" charset="0"/>
            </a:endParaRPr>
          </a:p>
          <a:p>
            <a:pPr marL="0" indent="0">
              <a:buNone/>
            </a:pPr>
            <a:r>
              <a:rPr lang="en-US" sz="1800" b="1" dirty="0">
                <a:solidFill>
                  <a:srgbClr val="0070C0"/>
                </a:solidFill>
                <a:latin typeface="Times New Roman" panose="02020603050405020304" pitchFamily="18" charset="0"/>
                <a:cs typeface="Times New Roman" panose="02020603050405020304" pitchFamily="18" charset="0"/>
              </a:rPr>
              <a:t>- </a:t>
            </a:r>
            <a:r>
              <a:rPr lang="kk-KZ" sz="1800" b="1" dirty="0">
                <a:solidFill>
                  <a:srgbClr val="0070C0"/>
                </a:solidFill>
                <a:latin typeface="Times New Roman" panose="02020603050405020304" pitchFamily="18" charset="0"/>
                <a:cs typeface="Times New Roman" panose="02020603050405020304" pitchFamily="18" charset="0"/>
              </a:rPr>
              <a:t>Әннің мазмұнына және орындалуына көңіл бөл. Қандай мәселе жайында жазылған?</a:t>
            </a:r>
          </a:p>
          <a:p>
            <a:pPr marL="0" indent="0">
              <a:buNone/>
            </a:pPr>
            <a:endParaRPr lang="ru-RU" sz="1800" b="1" dirty="0">
              <a:solidFill>
                <a:srgbClr val="0070C0"/>
              </a:solidFill>
              <a:latin typeface="Times New Roman" panose="02020603050405020304" pitchFamily="18" charset="0"/>
              <a:cs typeface="Times New Roman" panose="02020603050405020304" pitchFamily="18" charset="0"/>
            </a:endParaRPr>
          </a:p>
          <a:p>
            <a:endParaRPr lang="ru-RU" sz="1800" b="1" dirty="0">
              <a:solidFill>
                <a:srgbClr val="7030A0"/>
              </a:solidFill>
              <a:latin typeface="Times New Roman" panose="02020603050405020304" pitchFamily="18" charset="0"/>
              <a:cs typeface="Times New Roman" panose="02020603050405020304" pitchFamily="18" charset="0"/>
            </a:endParaRPr>
          </a:p>
        </p:txBody>
      </p:sp>
      <p:pic>
        <p:nvPicPr>
          <p:cNvPr id="5" name="Picture 2">
            <a:extLst>
              <a:ext uri="{FF2B5EF4-FFF2-40B4-BE49-F238E27FC236}">
                <a16:creationId xmlns:a16="http://schemas.microsoft.com/office/drawing/2014/main" xmlns="" id="{59B7DD16-FA2C-4282-99DF-56BA526E62B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676" t="4308" r="16017" b="5436"/>
          <a:stretch/>
        </p:blipFill>
        <p:spPr bwMode="auto">
          <a:xfrm>
            <a:off x="215209" y="303788"/>
            <a:ext cx="660309" cy="72369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a:extLst>
              <a:ext uri="{FF2B5EF4-FFF2-40B4-BE49-F238E27FC236}">
                <a16:creationId xmlns:a16="http://schemas.microsoft.com/office/drawing/2014/main" xmlns="" id="{BEE9CE1F-9660-4B1A-AC0C-851CFE892A2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143" t="2950" r="10534"/>
          <a:stretch/>
        </p:blipFill>
        <p:spPr bwMode="auto">
          <a:xfrm>
            <a:off x="5641472" y="2329804"/>
            <a:ext cx="2466668" cy="20247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 name="Заман-ай">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4936" y="3919426"/>
            <a:ext cx="3648324" cy="2736243"/>
          </a:xfrm>
          <a:prstGeom prst="rect">
            <a:avLst/>
          </a:prstGeom>
        </p:spPr>
      </p:pic>
    </p:spTree>
    <p:extLst>
      <p:ext uri="{BB962C8B-B14F-4D97-AF65-F5344CB8AC3E}">
        <p14:creationId xmlns:p14="http://schemas.microsoft.com/office/powerpoint/2010/main" val="5418270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xmlns="" id="{6EC511D2-A365-4462-9302-DC76C9962D11}"/>
              </a:ext>
            </a:extLst>
          </p:cNvPr>
          <p:cNvSpPr>
            <a:spLocks noGrp="1"/>
          </p:cNvSpPr>
          <p:nvPr>
            <p:ph type="body" idx="1"/>
          </p:nvPr>
        </p:nvSpPr>
        <p:spPr>
          <a:xfrm>
            <a:off x="0" y="0"/>
            <a:ext cx="8981768" cy="1963380"/>
          </a:xfrm>
        </p:spPr>
        <p:txBody>
          <a:bodyPr/>
          <a:lstStyle/>
          <a:p>
            <a:pPr algn="ctr"/>
            <a:endParaRPr lang="kk-KZ" b="1" dirty="0">
              <a:solidFill>
                <a:srgbClr val="0070C0"/>
              </a:solidFill>
              <a:latin typeface="Times New Roman" panose="02020603050405020304" pitchFamily="18" charset="0"/>
              <a:cs typeface="Times New Roman" panose="02020603050405020304" pitchFamily="18" charset="0"/>
            </a:endParaRPr>
          </a:p>
          <a:p>
            <a:pPr algn="ctr"/>
            <a:r>
              <a:rPr lang="en-US" b="1" dirty="0">
                <a:solidFill>
                  <a:srgbClr val="0070C0"/>
                </a:solidFill>
                <a:latin typeface="Times New Roman" panose="02020603050405020304" pitchFamily="18" charset="0"/>
                <a:cs typeface="Times New Roman" panose="02020603050405020304" pitchFamily="18" charset="0"/>
              </a:rPr>
              <a:t>3 – </a:t>
            </a:r>
            <a:r>
              <a:rPr lang="kk-KZ" b="1" dirty="0">
                <a:solidFill>
                  <a:srgbClr val="0070C0"/>
                </a:solidFill>
                <a:latin typeface="Times New Roman" panose="02020603050405020304" pitchFamily="18" charset="0"/>
                <a:cs typeface="Times New Roman" panose="02020603050405020304" pitchFamily="18" charset="0"/>
              </a:rPr>
              <a:t>тапсырма. Әнді үйрену.</a:t>
            </a:r>
          </a:p>
          <a:p>
            <a:pPr algn="ctr"/>
            <a:r>
              <a:rPr lang="kk-KZ" sz="2100" b="1" dirty="0">
                <a:solidFill>
                  <a:srgbClr val="FF0000"/>
                </a:solidFill>
                <a:latin typeface="Times New Roman" panose="02020603050405020304" pitchFamily="18" charset="0"/>
                <a:cs typeface="Times New Roman" panose="02020603050405020304" pitchFamily="18" charset="0"/>
              </a:rPr>
              <a:t>Ядролық жарылысқа </a:t>
            </a:r>
            <a:r>
              <a:rPr lang="en-US" sz="2100" b="1" dirty="0">
                <a:solidFill>
                  <a:srgbClr val="FF0000"/>
                </a:solidFill>
                <a:latin typeface="Times New Roman" panose="02020603050405020304" pitchFamily="18" charset="0"/>
                <a:cs typeface="Times New Roman" panose="02020603050405020304" pitchFamily="18" charset="0"/>
              </a:rPr>
              <a:t>– </a:t>
            </a:r>
            <a:r>
              <a:rPr lang="kk-KZ" sz="2100" b="1" dirty="0">
                <a:solidFill>
                  <a:srgbClr val="FF0000"/>
                </a:solidFill>
                <a:latin typeface="Times New Roman" panose="02020603050405020304" pitchFamily="18" charset="0"/>
                <a:cs typeface="Times New Roman" panose="02020603050405020304" pitchFamily="18" charset="0"/>
              </a:rPr>
              <a:t>«Жоқ» дейміз!</a:t>
            </a:r>
          </a:p>
          <a:p>
            <a:pPr algn="r"/>
            <a:r>
              <a:rPr lang="kk-KZ" sz="1350" b="1" dirty="0">
                <a:solidFill>
                  <a:schemeClr val="tx1"/>
                </a:solidFill>
                <a:latin typeface="Times New Roman" panose="02020603050405020304" pitchFamily="18" charset="0"/>
                <a:cs typeface="Times New Roman" panose="02020603050405020304" pitchFamily="18" charset="0"/>
              </a:rPr>
              <a:t>Өлеңін жазған: Р. Наурызбаева</a:t>
            </a:r>
          </a:p>
          <a:p>
            <a:pPr algn="r"/>
            <a:r>
              <a:rPr lang="kk-KZ" sz="1350" b="1" dirty="0">
                <a:solidFill>
                  <a:schemeClr val="tx1"/>
                </a:solidFill>
                <a:latin typeface="Times New Roman" panose="02020603050405020304" pitchFamily="18" charset="0"/>
                <a:cs typeface="Times New Roman" panose="02020603050405020304" pitchFamily="18" charset="0"/>
              </a:rPr>
              <a:t>Әнін жазған: Н. Мирманов</a:t>
            </a:r>
            <a:endParaRPr lang="x-none" sz="1350" b="1" dirty="0">
              <a:solidFill>
                <a:schemeClr val="tx1"/>
              </a:solidFill>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xmlns="" id="{550ACD74-02F8-4F4E-92B2-0C179312D2C9}"/>
              </a:ext>
            </a:extLst>
          </p:cNvPr>
          <p:cNvPicPr>
            <a:picLocks noChangeAspect="1"/>
          </p:cNvPicPr>
          <p:nvPr/>
        </p:nvPicPr>
        <p:blipFill rotWithShape="1">
          <a:blip r:embed="rId2">
            <a:extLst>
              <a:ext uri="{28A0092B-C50C-407E-A947-70E740481C1C}">
                <a14:useLocalDpi xmlns:a14="http://schemas.microsoft.com/office/drawing/2010/main" val="0"/>
              </a:ext>
            </a:extLst>
          </a:blip>
          <a:srcRect t="3855" b="4059"/>
          <a:stretch/>
        </p:blipFill>
        <p:spPr>
          <a:xfrm>
            <a:off x="396693" y="1963380"/>
            <a:ext cx="3964959" cy="456025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7" name="Изображение3">
            <a:extLst>
              <a:ext uri="{FF2B5EF4-FFF2-40B4-BE49-F238E27FC236}">
                <a16:creationId xmlns:a16="http://schemas.microsoft.com/office/drawing/2014/main" xmlns="" id="{D0AED842-72BB-4532-B707-EA512FDCC859}"/>
              </a:ext>
            </a:extLst>
          </p:cNvPr>
          <p:cNvPicPr>
            <a:picLocks noChangeAspect="1"/>
            <a:extLst>
              <a:ext uri="smNativeData">
                <pr:smNativeData xmlns:pr="smNativeData" xmlns:p14="http://schemas.microsoft.com/office/powerpoint/2010/main" xmlns="" val="SMDATA_15_P67RXxMAAAAlAAAAEQAAAC8BAAAAkAAAAEgAAACQAAAASAAAAAAAAAAAAAAAAAAAAAEAAABQAAAAAAAAAAAA4D8AAAAAAADgPwAAAAAAAOA/AAAAAAAA4D8AAAAAAADgPwAAAAAAAOA/AAAAAAAA4D8AAAAAAADgPwAAAAAAAOA/AAAAAAAA4D8CAAAAjAAAAAAAAAAAAAAAg5kq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a2toKAAAAACgAAAAoAAAAZAAAAGQAAAAAAAAAzMzMAAAAAABQAAAAUAAAAGQAAABkAAAAAAAAAAcAAAA4AAAAAAAAAAAAAAAAAAAA////AAAAAAAAAAAAsAkAAAAAAACdCQAAAAAAAAAAAABkAAAAZAAAAAAAAAAjAAAABAAAAGQAAAAXAAAAFAAAAAAAAAAAAAAA/38AAP9/AAAAAAAACQAAAAQAAAAAAAAADAAAABAAAAC8u7u7u7sVwKLqC81D1QPAHgAAAGgAAAAAAAAAAAAAAAAAAAAAAAAAAAAAABAnAAAQJwAAAAAAAAAAAAAAAAAAAAAAAAAAAAAAAAAAAAAAAAAAAAAUAAAAAAAAAMDA/wAAAAAAZAAAADIAAAAAAAAAZAAAAAAAAAB/f38ACgAAAB8AAABUAAAAg5kqBf///wEAAAAAAAAAAAAAAAAAAAAAAAAAAAAAAAAAAAAAAAAAAAAAAAJ/f38A2traA8zMzADAwP8Af39/AAAAAAAAAAAAAAAAAP///wAAAAAAIQAAABgAAAAUAAAALgQAALwDAACeBwAAhwoAABAAAAAmAAAACAAAAP//////////"/>
              </a:ext>
            </a:extLst>
          </p:cNvPicPr>
          <p:nvPr/>
        </p:nvPicPr>
        <p:blipFill>
          <a:blip r:embed="rId3"/>
          <a:srcRect l="24800" r="24610"/>
          <a:stretch>
            <a:fillRect/>
          </a:stretch>
        </p:blipFill>
        <p:spPr>
          <a:xfrm>
            <a:off x="196161" y="29051"/>
            <a:ext cx="855626" cy="1690834"/>
          </a:xfrm>
          <a:prstGeom prst="rect">
            <a:avLst/>
          </a:prstGeom>
          <a:noFill/>
          <a:ln>
            <a:noFill/>
          </a:ln>
          <a:effectLst/>
        </p:spPr>
      </p:pic>
      <p:pic>
        <p:nvPicPr>
          <p:cNvPr id="8" name="Picture 2">
            <a:extLst>
              <a:ext uri="{FF2B5EF4-FFF2-40B4-BE49-F238E27FC236}">
                <a16:creationId xmlns:a16="http://schemas.microsoft.com/office/drawing/2014/main" xmlns="" id="{78CCD17D-95AB-4DD9-A706-9CEE0DC9C3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8345" y="1963380"/>
            <a:ext cx="4311418" cy="406893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660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xmlns="" id="{015A9579-4972-4A78-803E-5297BCAF3F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56" y="792623"/>
            <a:ext cx="9236756" cy="6065377"/>
          </a:xfrm>
          <a:prstGeom prst="rect">
            <a:avLst/>
          </a:prstGeom>
          <a:ln>
            <a:noFill/>
          </a:ln>
          <a:effectLst>
            <a:softEdge rad="112500"/>
          </a:effectLst>
        </p:spPr>
      </p:pic>
      <p:sp>
        <p:nvSpPr>
          <p:cNvPr id="2" name="Прямоугольник 1"/>
          <p:cNvSpPr/>
          <p:nvPr/>
        </p:nvSpPr>
        <p:spPr>
          <a:xfrm>
            <a:off x="1511296" y="-130707"/>
            <a:ext cx="5848461" cy="923330"/>
          </a:xfrm>
          <a:prstGeom prst="rect">
            <a:avLst/>
          </a:prstGeom>
          <a:noFill/>
        </p:spPr>
        <p:txBody>
          <a:bodyPr wrap="none" lIns="91440" tIns="45720" rIns="91440" bIns="45720">
            <a:spAutoFit/>
          </a:bodyPr>
          <a:lstStyle/>
          <a:p>
            <a:pPr algn="ctr"/>
            <a:r>
              <a:rPr lang="ru-RU" sz="54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Дәптермен</a:t>
            </a:r>
            <a:r>
              <a:rPr lang="ru-RU"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ru-RU" sz="54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жұмыс</a:t>
            </a:r>
            <a:endParaRPr lang="ru-RU"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4454801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8">
            <a:extLst>
              <a:ext uri="{FF2B5EF4-FFF2-40B4-BE49-F238E27FC236}">
                <a16:creationId xmlns:a16="http://schemas.microsoft.com/office/drawing/2014/main" xmlns="" id="{3E6BCF64-C881-4A91-8FB5-904A9871C08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923" t="28257" r="19600" b="14245"/>
          <a:stretch/>
        </p:blipFill>
        <p:spPr bwMode="auto">
          <a:xfrm>
            <a:off x="292806" y="4409118"/>
            <a:ext cx="2003810" cy="14055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xmlns="" id="{5E04B2E1-B32B-40C1-A591-9F1DD7A4849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423" r="17192"/>
          <a:stretch/>
        </p:blipFill>
        <p:spPr bwMode="auto">
          <a:xfrm>
            <a:off x="2792389" y="4527893"/>
            <a:ext cx="1489442" cy="14055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a:extLst>
              <a:ext uri="{FF2B5EF4-FFF2-40B4-BE49-F238E27FC236}">
                <a16:creationId xmlns:a16="http://schemas.microsoft.com/office/drawing/2014/main" xmlns="" id="{675A87E5-C984-4204-8340-A1090BC0034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39994" y="4527893"/>
            <a:ext cx="1405576" cy="1405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2109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1"/>
          </p:nvPr>
        </p:nvSpPr>
        <p:spPr/>
        <p:txBody>
          <a:bodyPr/>
          <a:lstStyle/>
          <a:p>
            <a:endParaRPr lang="ru-RU"/>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1446663" y="1858257"/>
            <a:ext cx="6905767" cy="882678"/>
          </a:xfrm>
          <a:prstGeom prst="rect">
            <a:avLst/>
          </a:prstGeom>
        </p:spPr>
        <p:txBody>
          <a:bodyPr wrap="square">
            <a:spAutoFit/>
          </a:bodyPr>
          <a:lstStyle/>
          <a:p>
            <a:pPr>
              <a:lnSpc>
                <a:spcPct val="107000"/>
              </a:lnSpc>
              <a:spcAft>
                <a:spcPts val="800"/>
              </a:spcAft>
            </a:pPr>
            <a:r>
              <a:rPr lang="kk-KZ"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Табиғатты  </a:t>
            </a:r>
            <a:r>
              <a:rPr lang="kk-KZ"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қорғау  үшін  осы  бағытқа  қандай  жұмысытар атқару  керектігі  туралы  мәлімет. </a:t>
            </a:r>
            <a:endParaRPr lang="ru-RU"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746409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7535" y="0"/>
            <a:ext cx="7886700" cy="828744"/>
          </a:xfrm>
        </p:spPr>
        <p:txBody>
          <a:bodyPr>
            <a:normAutofit fontScale="90000"/>
          </a:bodyPr>
          <a:lstStyle/>
          <a:p>
            <a:pPr algn="ctr"/>
            <a:r>
              <a:rPr lang="kk-KZ" b="1" i="1" dirty="0" smtClean="0">
                <a:solidFill>
                  <a:srgbClr val="00B0F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Алғыс ағашы</a:t>
            </a:r>
            <a:endParaRPr lang="ru-RU" b="1" i="1" dirty="0">
              <a:solidFill>
                <a:srgbClr val="00B0F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637534" y="986456"/>
            <a:ext cx="8506465" cy="896936"/>
          </a:xfrm>
        </p:spPr>
        <p:txBody>
          <a:bodyPr>
            <a:noAutofit/>
          </a:bodyPr>
          <a:lstStyle/>
          <a:p>
            <a:r>
              <a:rPr lang="kk-KZ" sz="3200" dirty="0" smtClean="0">
                <a:solidFill>
                  <a:srgbClr val="00B0F0"/>
                </a:solidFill>
                <a:latin typeface="Times New Roman" panose="02020603050405020304" pitchFamily="18" charset="0"/>
                <a:cs typeface="Times New Roman" panose="02020603050405020304" pitchFamily="18" charset="0"/>
              </a:rPr>
              <a:t>1 наурыз –Алғыс айту күніне орай Біз де өз алғысымызды білдірейік, оқушылар! </a:t>
            </a:r>
            <a:endParaRPr lang="ru-RU" sz="3200" dirty="0">
              <a:solidFill>
                <a:srgbClr val="00B0F0"/>
              </a:solidFill>
              <a:latin typeface="Times New Roman" panose="02020603050405020304" pitchFamily="18" charset="0"/>
              <a:cs typeface="Times New Roman" panose="02020603050405020304" pitchFamily="18" charset="0"/>
            </a:endParaRPr>
          </a:p>
        </p:txBody>
      </p:sp>
      <p:pic>
        <p:nvPicPr>
          <p:cNvPr id="4" name="Рисунок 3" descr="C:\Users\Барша\Desktop\leerer-familienstammbaum-26874.jpg"/>
          <p:cNvPicPr/>
          <p:nvPr/>
        </p:nvPicPr>
        <p:blipFill>
          <a:blip r:embed="rId2">
            <a:extLst>
              <a:ext uri="{28A0092B-C50C-407E-A947-70E740481C1C}">
                <a14:useLocalDpi xmlns:a14="http://schemas.microsoft.com/office/drawing/2010/main" val="0"/>
              </a:ext>
            </a:extLst>
          </a:blip>
          <a:srcRect/>
          <a:stretch>
            <a:fillRect/>
          </a:stretch>
        </p:blipFill>
        <p:spPr bwMode="auto">
          <a:xfrm>
            <a:off x="1296537" y="2511188"/>
            <a:ext cx="6728347" cy="4080681"/>
          </a:xfrm>
          <a:prstGeom prst="rect">
            <a:avLst/>
          </a:prstGeom>
          <a:noFill/>
          <a:ln>
            <a:noFill/>
          </a:ln>
        </p:spPr>
      </p:pic>
    </p:spTree>
    <p:extLst>
      <p:ext uri="{BB962C8B-B14F-4D97-AF65-F5344CB8AC3E}">
        <p14:creationId xmlns:p14="http://schemas.microsoft.com/office/powerpoint/2010/main" val="31056086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xmlns="" id="{83D44DA2-DEA2-4BC9-8718-7EC92A34499F}"/>
              </a:ext>
            </a:extLst>
          </p:cNvPr>
          <p:cNvSpPr>
            <a:spLocks noGrp="1"/>
          </p:cNvSpPr>
          <p:nvPr>
            <p:ph type="body" idx="1"/>
          </p:nvPr>
        </p:nvSpPr>
        <p:spPr>
          <a:xfrm>
            <a:off x="0" y="857251"/>
            <a:ext cx="9144000" cy="5143499"/>
          </a:xfrm>
        </p:spPr>
        <p:txBody>
          <a:bodyPr>
            <a:normAutofit/>
          </a:bodyPr>
          <a:lstStyle/>
          <a:p>
            <a:pPr algn="ctr"/>
            <a:endParaRPr lang="kk-KZ" sz="4500" dirty="0">
              <a:latin typeface="Times New Roman" panose="02020603050405020304" pitchFamily="18" charset="0"/>
              <a:cs typeface="Times New Roman" panose="02020603050405020304" pitchFamily="18" charset="0"/>
            </a:endParaRPr>
          </a:p>
          <a:p>
            <a:pPr algn="ctr"/>
            <a:r>
              <a:rPr lang="kk-KZ" sz="4500" b="1" dirty="0">
                <a:solidFill>
                  <a:srgbClr val="0070C0"/>
                </a:solidFill>
                <a:latin typeface="Times New Roman" panose="02020603050405020304" pitchFamily="18" charset="0"/>
                <a:cs typeface="Times New Roman" panose="02020603050405020304" pitchFamily="18" charset="0"/>
              </a:rPr>
              <a:t>Назарларыңа рақмет!!!</a:t>
            </a:r>
          </a:p>
          <a:p>
            <a:pPr algn="ctr"/>
            <a:endParaRPr lang="kk-KZ" sz="4500" dirty="0">
              <a:latin typeface="Times New Roman" panose="02020603050405020304" pitchFamily="18" charset="0"/>
              <a:cs typeface="Times New Roman" panose="02020603050405020304" pitchFamily="18" charset="0"/>
            </a:endParaRPr>
          </a:p>
          <a:p>
            <a:pPr algn="ctr"/>
            <a:endParaRPr lang="kk-KZ" sz="4500" b="1" dirty="0">
              <a:solidFill>
                <a:srgbClr val="7030A0"/>
              </a:solidFill>
              <a:latin typeface="Times New Roman" panose="02020603050405020304" pitchFamily="18" charset="0"/>
              <a:cs typeface="Times New Roman" panose="02020603050405020304" pitchFamily="18" charset="0"/>
            </a:endParaRPr>
          </a:p>
          <a:p>
            <a:pPr algn="ctr"/>
            <a:r>
              <a:rPr lang="kk-KZ" sz="4500" b="1" dirty="0">
                <a:solidFill>
                  <a:srgbClr val="FF0000"/>
                </a:solidFill>
                <a:latin typeface="Times New Roman" panose="02020603050405020304" pitchFamily="18" charset="0"/>
                <a:cs typeface="Times New Roman" panose="02020603050405020304" pitchFamily="18" charset="0"/>
              </a:rPr>
              <a:t>Сау болыңдар!!!</a:t>
            </a:r>
            <a:endParaRPr lang="x-none" sz="4500" b="1" dirty="0">
              <a:solidFill>
                <a:srgbClr val="FF0000"/>
              </a:solidFill>
              <a:latin typeface="Times New Roman" panose="02020603050405020304" pitchFamily="18" charset="0"/>
              <a:cs typeface="Times New Roman" panose="02020603050405020304" pitchFamily="18" charset="0"/>
            </a:endParaRPr>
          </a:p>
        </p:txBody>
      </p:sp>
      <p:pic>
        <p:nvPicPr>
          <p:cNvPr id="5" name="Picture 2">
            <a:extLst>
              <a:ext uri="{FF2B5EF4-FFF2-40B4-BE49-F238E27FC236}">
                <a16:creationId xmlns:a16="http://schemas.microsoft.com/office/drawing/2014/main" xmlns="" id="{5CDB11D8-0376-4277-99D0-2710BDAEF96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0028" y="4645525"/>
            <a:ext cx="1223945" cy="9824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xmlns="" id="{D008B6CB-44CD-4C10-8AD0-D9A251A469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2505" y="2360003"/>
            <a:ext cx="1702147" cy="1206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3024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xmlns="" id="{71373950-3610-4983-9175-CE29C14ACCCF}"/>
              </a:ext>
            </a:extLst>
          </p:cNvPr>
          <p:cNvSpPr>
            <a:spLocks noGrp="1"/>
          </p:cNvSpPr>
          <p:nvPr>
            <p:ph type="subTitle" idx="1"/>
          </p:nvPr>
        </p:nvSpPr>
        <p:spPr>
          <a:xfrm>
            <a:off x="4325816" y="95534"/>
            <a:ext cx="4818184" cy="6264323"/>
          </a:xfrm>
        </p:spPr>
        <p:txBody>
          <a:bodyPr>
            <a:normAutofit fontScale="62500" lnSpcReduction="20000"/>
          </a:bodyPr>
          <a:lstStyle/>
          <a:p>
            <a:endParaRPr lang="kk-KZ" dirty="0"/>
          </a:p>
          <a:p>
            <a:endParaRPr lang="kk-KZ" b="1" dirty="0">
              <a:solidFill>
                <a:schemeClr val="accent1"/>
              </a:solidFill>
              <a:latin typeface="Times New Roman" panose="02020603050405020304" pitchFamily="18" charset="0"/>
              <a:cs typeface="Times New Roman" panose="02020603050405020304" pitchFamily="18" charset="0"/>
            </a:endParaRPr>
          </a:p>
          <a:p>
            <a:r>
              <a:rPr lang="kk-KZ" sz="3825" b="1" dirty="0">
                <a:solidFill>
                  <a:schemeClr val="accent1"/>
                </a:solidFill>
                <a:latin typeface="Times New Roman" panose="02020603050405020304" pitchFamily="18" charset="0"/>
                <a:cs typeface="Times New Roman" panose="02020603050405020304" pitchFamily="18" charset="0"/>
              </a:rPr>
              <a:t>Сабақтың тақырыбы:</a:t>
            </a:r>
          </a:p>
          <a:p>
            <a:endParaRPr lang="kk-KZ" b="1" dirty="0">
              <a:solidFill>
                <a:schemeClr val="accent1"/>
              </a:solidFill>
              <a:latin typeface="Times New Roman" panose="02020603050405020304" pitchFamily="18" charset="0"/>
              <a:cs typeface="Times New Roman" panose="02020603050405020304" pitchFamily="18" charset="0"/>
            </a:endParaRPr>
          </a:p>
          <a:p>
            <a:endParaRPr lang="kk-KZ" b="1" dirty="0">
              <a:solidFill>
                <a:schemeClr val="accent1"/>
              </a:solidFill>
              <a:latin typeface="Times New Roman" panose="02020603050405020304" pitchFamily="18" charset="0"/>
              <a:cs typeface="Times New Roman" panose="02020603050405020304" pitchFamily="18" charset="0"/>
            </a:endParaRPr>
          </a:p>
          <a:p>
            <a:r>
              <a:rPr lang="kk-KZ" sz="4425" b="1" dirty="0">
                <a:solidFill>
                  <a:srgbClr val="FF0000"/>
                </a:solidFill>
                <a:latin typeface="Times New Roman" panose="02020603050405020304" pitchFamily="18" charset="0"/>
                <a:cs typeface="Times New Roman" panose="02020603050405020304" pitchFamily="18" charset="0"/>
              </a:rPr>
              <a:t>Ядролық жарылысқа </a:t>
            </a:r>
            <a:r>
              <a:rPr lang="en-US" sz="4425" b="1" dirty="0">
                <a:solidFill>
                  <a:srgbClr val="FF0000"/>
                </a:solidFill>
                <a:latin typeface="Times New Roman" panose="02020603050405020304" pitchFamily="18" charset="0"/>
                <a:cs typeface="Times New Roman" panose="02020603050405020304" pitchFamily="18" charset="0"/>
              </a:rPr>
              <a:t>–</a:t>
            </a:r>
            <a:r>
              <a:rPr lang="kk-KZ" sz="4425" b="1" dirty="0">
                <a:solidFill>
                  <a:srgbClr val="FF0000"/>
                </a:solidFill>
                <a:latin typeface="Times New Roman" panose="02020603050405020304" pitchFamily="18" charset="0"/>
                <a:cs typeface="Times New Roman" panose="02020603050405020304" pitchFamily="18" charset="0"/>
              </a:rPr>
              <a:t> </a:t>
            </a:r>
            <a:r>
              <a:rPr lang="kk-KZ" sz="4425" b="1" dirty="0">
                <a:latin typeface="Times New Roman" panose="02020603050405020304" pitchFamily="18" charset="0"/>
                <a:cs typeface="Times New Roman" panose="02020603050405020304" pitchFamily="18" charset="0"/>
              </a:rPr>
              <a:t>«Жоқ» </a:t>
            </a:r>
            <a:r>
              <a:rPr lang="kk-KZ" sz="4425" b="1" dirty="0">
                <a:solidFill>
                  <a:srgbClr val="FF0000"/>
                </a:solidFill>
                <a:latin typeface="Times New Roman" panose="02020603050405020304" pitchFamily="18" charset="0"/>
                <a:cs typeface="Times New Roman" panose="02020603050405020304" pitchFamily="18" charset="0"/>
              </a:rPr>
              <a:t>дейміз!</a:t>
            </a:r>
          </a:p>
          <a:p>
            <a:endParaRPr lang="kk-KZ" b="1" dirty="0">
              <a:solidFill>
                <a:schemeClr val="accent1"/>
              </a:solidFill>
              <a:latin typeface="Times New Roman" panose="02020603050405020304" pitchFamily="18" charset="0"/>
              <a:cs typeface="Times New Roman" panose="02020603050405020304" pitchFamily="18" charset="0"/>
            </a:endParaRPr>
          </a:p>
          <a:p>
            <a:endParaRPr lang="kk-KZ" sz="3300" b="1" dirty="0">
              <a:solidFill>
                <a:schemeClr val="accent1"/>
              </a:solidFill>
              <a:latin typeface="Times New Roman" panose="02020603050405020304" pitchFamily="18" charset="0"/>
              <a:cs typeface="Times New Roman" panose="02020603050405020304" pitchFamily="18" charset="0"/>
            </a:endParaRPr>
          </a:p>
          <a:p>
            <a:r>
              <a:rPr lang="kk-KZ" sz="3825" b="1" dirty="0">
                <a:solidFill>
                  <a:schemeClr val="accent1"/>
                </a:solidFill>
                <a:latin typeface="Times New Roman" panose="02020603050405020304" pitchFamily="18" charset="0"/>
                <a:cs typeface="Times New Roman" panose="02020603050405020304" pitchFamily="18" charset="0"/>
              </a:rPr>
              <a:t>Сабақтың мақсаты:</a:t>
            </a:r>
          </a:p>
          <a:p>
            <a:endParaRPr lang="kk-KZ" sz="3300" b="1" dirty="0">
              <a:solidFill>
                <a:schemeClr val="accent1"/>
              </a:solidFill>
              <a:latin typeface="Times New Roman" panose="02020603050405020304" pitchFamily="18" charset="0"/>
              <a:cs typeface="Times New Roman" panose="02020603050405020304" pitchFamily="18" charset="0"/>
            </a:endParaRPr>
          </a:p>
          <a:p>
            <a:endParaRPr lang="kk-KZ" sz="3300" b="1" dirty="0">
              <a:solidFill>
                <a:schemeClr val="accent1"/>
              </a:solidFill>
              <a:latin typeface="Times New Roman" panose="02020603050405020304" pitchFamily="18" charset="0"/>
              <a:cs typeface="Times New Roman" panose="02020603050405020304" pitchFamily="18" charset="0"/>
            </a:endParaRPr>
          </a:p>
          <a:p>
            <a:r>
              <a:rPr lang="kk-KZ" sz="3825" b="1" dirty="0" smtClean="0">
                <a:solidFill>
                  <a:srgbClr val="FF0000"/>
                </a:solidFill>
                <a:latin typeface="Times New Roman" panose="02020603050405020304" pitchFamily="18" charset="0"/>
                <a:cs typeface="Times New Roman" panose="02020603050405020304" pitchFamily="18" charset="0"/>
              </a:rPr>
              <a:t>Тақырыпқа сай жалпы мағұлматтармен танысу, тыңдаған әндерді талдау. </a:t>
            </a:r>
            <a:endParaRPr lang="kk-KZ" sz="3825" b="1" dirty="0">
              <a:solidFill>
                <a:srgbClr val="FF0000"/>
              </a:solidFill>
              <a:latin typeface="Times New Roman" panose="02020603050405020304" pitchFamily="18" charset="0"/>
              <a:cs typeface="Times New Roman" panose="02020603050405020304" pitchFamily="18" charset="0"/>
            </a:endParaRPr>
          </a:p>
          <a:p>
            <a:endParaRPr lang="kk-KZ" b="1" dirty="0">
              <a:solidFill>
                <a:srgbClr val="FF0000"/>
              </a:solidFill>
              <a:latin typeface="Times New Roman" panose="02020603050405020304" pitchFamily="18" charset="0"/>
              <a:cs typeface="Times New Roman" panose="02020603050405020304" pitchFamily="18" charset="0"/>
            </a:endParaRPr>
          </a:p>
          <a:p>
            <a:endParaRPr lang="kk-KZ" b="1" dirty="0">
              <a:solidFill>
                <a:schemeClr val="accent1"/>
              </a:solidFill>
              <a:latin typeface="Times New Roman" panose="02020603050405020304" pitchFamily="18" charset="0"/>
              <a:cs typeface="Times New Roman" panose="02020603050405020304" pitchFamily="18" charset="0"/>
            </a:endParaRPr>
          </a:p>
          <a:p>
            <a:endParaRPr lang="kk-KZ" b="1" dirty="0">
              <a:solidFill>
                <a:schemeClr val="accent1"/>
              </a:solidFill>
              <a:latin typeface="Times New Roman" panose="02020603050405020304" pitchFamily="18" charset="0"/>
              <a:cs typeface="Times New Roman" panose="02020603050405020304" pitchFamily="18" charset="0"/>
            </a:endParaRPr>
          </a:p>
          <a:p>
            <a:r>
              <a:rPr lang="kk-KZ" sz="3150" b="1" dirty="0">
                <a:solidFill>
                  <a:schemeClr val="tx2"/>
                </a:solidFill>
                <a:latin typeface="Times New Roman" panose="02020603050405020304" pitchFamily="18" charset="0"/>
                <a:cs typeface="Times New Roman" panose="02020603050405020304" pitchFamily="18" charset="0"/>
              </a:rPr>
              <a:t>Оқулықтың </a:t>
            </a:r>
            <a:r>
              <a:rPr lang="en-US" sz="3150" b="1" dirty="0">
                <a:solidFill>
                  <a:schemeClr val="tx2"/>
                </a:solidFill>
                <a:latin typeface="Times New Roman" panose="02020603050405020304" pitchFamily="18" charset="0"/>
                <a:cs typeface="Times New Roman" panose="02020603050405020304" pitchFamily="18" charset="0"/>
              </a:rPr>
              <a:t>98</a:t>
            </a:r>
            <a:r>
              <a:rPr lang="ru-RU" sz="3150" b="1" dirty="0">
                <a:solidFill>
                  <a:schemeClr val="tx2"/>
                </a:solidFill>
                <a:latin typeface="Times New Roman" panose="02020603050405020304" pitchFamily="18" charset="0"/>
                <a:cs typeface="Times New Roman" panose="02020603050405020304" pitchFamily="18" charset="0"/>
              </a:rPr>
              <a:t>/101 - </a:t>
            </a:r>
            <a:r>
              <a:rPr lang="ru-RU" sz="3150" b="1" dirty="0" err="1">
                <a:solidFill>
                  <a:schemeClr val="tx2"/>
                </a:solidFill>
                <a:latin typeface="Times New Roman" panose="02020603050405020304" pitchFamily="18" charset="0"/>
                <a:cs typeface="Times New Roman" panose="02020603050405020304" pitchFamily="18" charset="0"/>
              </a:rPr>
              <a:t>беттері</a:t>
            </a:r>
            <a:endParaRPr lang="kk-KZ" sz="3150" b="1" dirty="0">
              <a:solidFill>
                <a:schemeClr val="tx2"/>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CC0A2A8F-85AA-40E1-805F-EFE9EC0F8CA0}"/>
              </a:ext>
            </a:extLst>
          </p:cNvPr>
          <p:cNvSpPr txBox="1"/>
          <p:nvPr/>
        </p:nvSpPr>
        <p:spPr>
          <a:xfrm>
            <a:off x="316524" y="357296"/>
            <a:ext cx="4009292" cy="1754326"/>
          </a:xfrm>
          <a:prstGeom prst="rect">
            <a:avLst/>
          </a:prstGeom>
          <a:noFill/>
        </p:spPr>
        <p:txBody>
          <a:bodyPr wrap="square">
            <a:spAutoFit/>
          </a:bodyPr>
          <a:lstStyle/>
          <a:p>
            <a:pPr algn="ctr"/>
            <a:endParaRPr lang="ru-RU" sz="2700" dirty="0">
              <a:latin typeface="Times New Roman" panose="02020603050405020304" pitchFamily="18" charset="0"/>
              <a:cs typeface="Times New Roman" panose="02020603050405020304" pitchFamily="18" charset="0"/>
            </a:endParaRPr>
          </a:p>
          <a:p>
            <a:pPr algn="ctr"/>
            <a:r>
              <a:rPr lang="ru-RU" sz="2700" b="1" dirty="0">
                <a:solidFill>
                  <a:srgbClr val="FF0000"/>
                </a:solidFill>
                <a:latin typeface="Times New Roman" panose="02020603050405020304" pitchFamily="18" charset="0"/>
                <a:cs typeface="Times New Roman" panose="02020603050405020304" pitchFamily="18" charset="0"/>
              </a:rPr>
              <a:t>Музыка</a:t>
            </a:r>
          </a:p>
          <a:p>
            <a:pPr algn="ctr"/>
            <a:r>
              <a:rPr lang="en-US" sz="2700" b="1" dirty="0">
                <a:solidFill>
                  <a:srgbClr val="00B050"/>
                </a:solidFill>
                <a:latin typeface="Times New Roman" panose="02020603050405020304" pitchFamily="18" charset="0"/>
                <a:cs typeface="Times New Roman" panose="02020603050405020304" pitchFamily="18" charset="0"/>
              </a:rPr>
              <a:t>4 </a:t>
            </a:r>
            <a:r>
              <a:rPr lang="kk-KZ" sz="2700" b="1" dirty="0">
                <a:solidFill>
                  <a:srgbClr val="00B050"/>
                </a:solidFill>
                <a:latin typeface="Times New Roman" panose="02020603050405020304" pitchFamily="18" charset="0"/>
                <a:cs typeface="Times New Roman" panose="02020603050405020304" pitchFamily="18" charset="0"/>
              </a:rPr>
              <a:t>сынып</a:t>
            </a:r>
          </a:p>
          <a:p>
            <a:pPr algn="ctr"/>
            <a:r>
              <a:rPr lang="en-US" sz="2700" b="1" dirty="0">
                <a:solidFill>
                  <a:srgbClr val="0070C0"/>
                </a:solidFill>
                <a:latin typeface="Times New Roman" panose="02020603050405020304" pitchFamily="18" charset="0"/>
                <a:cs typeface="Times New Roman" panose="02020603050405020304" pitchFamily="18" charset="0"/>
              </a:rPr>
              <a:t>23 -</a:t>
            </a:r>
            <a:r>
              <a:rPr lang="kk-KZ" sz="2700" b="1" dirty="0">
                <a:solidFill>
                  <a:srgbClr val="0070C0"/>
                </a:solidFill>
                <a:latin typeface="Times New Roman" panose="02020603050405020304" pitchFamily="18" charset="0"/>
                <a:cs typeface="Times New Roman" panose="02020603050405020304" pitchFamily="18" charset="0"/>
              </a:rPr>
              <a:t> сабақ</a:t>
            </a:r>
            <a:r>
              <a:rPr lang="en-US" sz="2700" b="1" dirty="0">
                <a:solidFill>
                  <a:srgbClr val="0070C0"/>
                </a:solidFill>
                <a:latin typeface="Times New Roman" panose="02020603050405020304" pitchFamily="18" charset="0"/>
                <a:cs typeface="Times New Roman" panose="02020603050405020304" pitchFamily="18" charset="0"/>
              </a:rPr>
              <a:t> </a:t>
            </a:r>
            <a:endParaRPr lang="kk-KZ" sz="2700" b="1" dirty="0">
              <a:solidFill>
                <a:srgbClr val="0070C0"/>
              </a:solidFill>
              <a:latin typeface="Times New Roman" panose="02020603050405020304" pitchFamily="18" charset="0"/>
              <a:cs typeface="Times New Roman" panose="02020603050405020304" pitchFamily="18" charset="0"/>
            </a:endParaRPr>
          </a:p>
        </p:txBody>
      </p:sp>
      <p:pic>
        <p:nvPicPr>
          <p:cNvPr id="8" name="Изображение1">
            <a:extLst>
              <a:ext uri="{FF2B5EF4-FFF2-40B4-BE49-F238E27FC236}">
                <a16:creationId xmlns:a16="http://schemas.microsoft.com/office/drawing/2014/main" xmlns="" id="{359FD617-5FDC-4C8D-B7AB-749C22609CB7}"/>
              </a:ext>
            </a:extLst>
          </p:cNvPr>
          <p:cNvPicPr>
            <a:picLocks noChangeAspect="1"/>
            <a:extLst>
              <a:ext uri="smNativeData">
                <pr:smNativeData xmlns:pr="smNativeData" xmlns:p14="http://schemas.microsoft.com/office/powerpoint/2010/main" xmlns="" val="SMDATA_15_oozRXxMAAAAlAAAAEQAAAC8BAAAAkAAAAEgAAACQAAAASAAAAAAAAAAAAAAAAAAAAAEAAABQAAAAAAAAAAAA4D8AAAAAAADgPwAAAAAAAOA/AAAAAAAA4D8AAAAAAADgPwAAAAAAAOA/AAAAAAAA4D8AAAAAAADgPwAAAAAAAOA/AAAAAAAA4D8CAAAAjAAAAAAAAAAAAAAAg5kq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a2toKAAAAACgAAAAoAAAAZAAAAGQAAAAAAAAAzMzMAAAAAABQAAAAUAAAAGQAAABkAAAAAAAAAAcAAAA4AAAAAAAAAAAAAAAAAAAA////AAAAAAAAAAAAAAAAAAAAAAAAAAAAAAAAAAAAAABkAAAAZAAAAAAAAAAjAAAABAAAAGQAAAAXAAAAFAAAAAAAAAAAAAAA/38AAP9/AAAAAAAACQAAAAQAAABgAAAADAAAABAAAAArHCbKXFDzPz0NEWT6lPg/HgAAAGgAAAAAAAAAAAAAAAAAAAAAAAAAAAAAABAnAAAQJwAAAAAAAAAAAAAAAAAAAAAAAAAAAAAAAAAAAAAAAAAAAAAUAAAAAAAAAMDA/wAAAAAAZAAAADIAAAAAAAAAZAAAAAAAAAB/f38ACgAAAB8AAABUAAAAg5kqBf///wEAAAAAAAAAAAAAAAAAAAAAAAAAAAAAAAAAAAAAAAAAAAAAAAJ/f38A2traA8zMzADAwP8Af39/AAAAAAAAAAAAAAAAAP///wAAAAAAIQAAABgAAAAUAAAA+AIAACQDAAA2CgAAmQcAABAAAAAmAAAACAAAAP//////////"/>
              </a:ext>
            </a:extLst>
          </p:cNvPicPr>
          <p:nvPr/>
        </p:nvPicPr>
        <p:blipFill>
          <a:blip r:embed="rId2"/>
          <a:stretch>
            <a:fillRect/>
          </a:stretch>
        </p:blipFill>
        <p:spPr>
          <a:xfrm>
            <a:off x="0" y="0"/>
            <a:ext cx="1415286" cy="871003"/>
          </a:xfrm>
          <a:prstGeom prst="rect">
            <a:avLst/>
          </a:prstGeom>
          <a:noFill/>
          <a:ln>
            <a:noFill/>
          </a:ln>
          <a:effectLst/>
        </p:spPr>
      </p:pic>
      <p:pic>
        <p:nvPicPr>
          <p:cNvPr id="6" name="Picture 2">
            <a:extLst>
              <a:ext uri="{FF2B5EF4-FFF2-40B4-BE49-F238E27FC236}">
                <a16:creationId xmlns:a16="http://schemas.microsoft.com/office/drawing/2014/main" xmlns="" id="{5C7744F3-6BC6-42A0-977B-2E0D508339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57" t="28102" r="52048" b="33079"/>
          <a:stretch/>
        </p:blipFill>
        <p:spPr bwMode="auto">
          <a:xfrm>
            <a:off x="0" y="2634017"/>
            <a:ext cx="4448272" cy="32339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7777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xmlns="" id="{37D0EE54-2E96-470C-A7B4-C985E5DE8EFC}"/>
              </a:ext>
            </a:extLst>
          </p:cNvPr>
          <p:cNvSpPr>
            <a:spLocks noGrp="1"/>
          </p:cNvSpPr>
          <p:nvPr>
            <p:ph type="body" idx="1"/>
          </p:nvPr>
        </p:nvSpPr>
        <p:spPr>
          <a:xfrm>
            <a:off x="60294" y="188360"/>
            <a:ext cx="8919934" cy="5912189"/>
          </a:xfrm>
        </p:spPr>
        <p:txBody>
          <a:bodyPr>
            <a:normAutofit fontScale="85000" lnSpcReduction="20000"/>
          </a:bodyPr>
          <a:lstStyle/>
          <a:p>
            <a:pPr algn="ctr"/>
            <a:endParaRPr lang="kk-KZ" b="1" dirty="0">
              <a:solidFill>
                <a:srgbClr val="002060"/>
              </a:solidFill>
              <a:latin typeface="Times New Roman" panose="02020603050405020304" pitchFamily="18" charset="0"/>
              <a:cs typeface="Times New Roman" panose="02020603050405020304" pitchFamily="18" charset="0"/>
            </a:endParaRPr>
          </a:p>
          <a:p>
            <a:pPr algn="ctr"/>
            <a:r>
              <a:rPr lang="en-US" b="1" dirty="0">
                <a:solidFill>
                  <a:srgbClr val="002060"/>
                </a:solidFill>
                <a:latin typeface="Times New Roman" panose="02020603050405020304" pitchFamily="18" charset="0"/>
                <a:cs typeface="Times New Roman" panose="02020603050405020304" pitchFamily="18" charset="0"/>
              </a:rPr>
              <a:t>1 – </a:t>
            </a:r>
            <a:r>
              <a:rPr lang="kk-KZ" b="1" dirty="0">
                <a:solidFill>
                  <a:srgbClr val="002060"/>
                </a:solidFill>
                <a:latin typeface="Times New Roman" panose="02020603050405020304" pitchFamily="18" charset="0"/>
                <a:cs typeface="Times New Roman" panose="02020603050405020304" pitchFamily="18" charset="0"/>
              </a:rPr>
              <a:t>тапсырма. Ойтолғау.</a:t>
            </a:r>
            <a:r>
              <a:rPr lang="en-US" b="1" dirty="0">
                <a:solidFill>
                  <a:srgbClr val="002060"/>
                </a:solidFill>
                <a:latin typeface="Times New Roman" panose="02020603050405020304" pitchFamily="18" charset="0"/>
                <a:cs typeface="Times New Roman" panose="02020603050405020304" pitchFamily="18" charset="0"/>
              </a:rPr>
              <a:t> </a:t>
            </a:r>
            <a:endParaRPr lang="x-none" b="1" dirty="0">
              <a:latin typeface="Times New Roman" panose="02020603050405020304" pitchFamily="18" charset="0"/>
              <a:cs typeface="Times New Roman" panose="02020603050405020304" pitchFamily="18" charset="0"/>
            </a:endParaRPr>
          </a:p>
          <a:p>
            <a:pPr algn="just"/>
            <a:endParaRPr lang="kk-KZ" b="1" dirty="0">
              <a:solidFill>
                <a:srgbClr val="002060"/>
              </a:solidFill>
              <a:latin typeface="Times New Roman" panose="02020603050405020304" pitchFamily="18" charset="0"/>
              <a:cs typeface="Times New Roman" panose="02020603050405020304" pitchFamily="18" charset="0"/>
            </a:endParaRPr>
          </a:p>
          <a:p>
            <a:pPr algn="just"/>
            <a:r>
              <a:rPr lang="kk-KZ" sz="1650" b="1" dirty="0">
                <a:solidFill>
                  <a:srgbClr val="FF0000"/>
                </a:solidFill>
                <a:latin typeface="Times New Roman" panose="02020603050405020304" pitchFamily="18" charset="0"/>
                <a:cs typeface="Times New Roman" panose="02020603050405020304" pitchFamily="18" charset="0"/>
              </a:rPr>
              <a:t>   </a:t>
            </a:r>
            <a:r>
              <a:rPr lang="kk-KZ" b="1" dirty="0">
                <a:solidFill>
                  <a:srgbClr val="FF0000"/>
                </a:solidFill>
                <a:latin typeface="Times New Roman" panose="02020603050405020304" pitchFamily="18" charset="0"/>
                <a:cs typeface="Times New Roman" panose="02020603050405020304" pitchFamily="18" charset="0"/>
              </a:rPr>
              <a:t>Қаншама жылдар өтсе де, ядролық жарылыс мәселесі, оның салдары, зардап шеккен адамдар, олардың тағдыры мен денсаулығы халқымызды толғандырады. Еліміздің болашағы бақытты болсын, мұндай қатерлі жағдай кездеспесін деп қаншама әрекеттер жасалып жатыр. </a:t>
            </a:r>
          </a:p>
          <a:p>
            <a:pPr algn="just"/>
            <a:r>
              <a:rPr lang="kk-KZ" b="1" dirty="0">
                <a:solidFill>
                  <a:srgbClr val="00B050"/>
                </a:solidFill>
                <a:latin typeface="Times New Roman" panose="02020603050405020304" pitchFamily="18" charset="0"/>
                <a:cs typeface="Times New Roman" panose="02020603050405020304" pitchFamily="18" charset="0"/>
              </a:rPr>
              <a:t>      Біздің Қазақстанымызды «ядролық қарусыз аймақ» деп жариялап, </a:t>
            </a:r>
            <a:r>
              <a:rPr lang="en-US" b="1" dirty="0">
                <a:solidFill>
                  <a:srgbClr val="00B050"/>
                </a:solidFill>
                <a:latin typeface="Times New Roman" panose="02020603050405020304" pitchFamily="18" charset="0"/>
                <a:cs typeface="Times New Roman" panose="02020603050405020304" pitchFamily="18" charset="0"/>
              </a:rPr>
              <a:t>1991 </a:t>
            </a:r>
            <a:r>
              <a:rPr lang="kk-KZ" b="1" dirty="0">
                <a:solidFill>
                  <a:srgbClr val="00B050"/>
                </a:solidFill>
                <a:latin typeface="Times New Roman" panose="02020603050405020304" pitchFamily="18" charset="0"/>
                <a:cs typeface="Times New Roman" panose="02020603050405020304" pitchFamily="18" charset="0"/>
              </a:rPr>
              <a:t>жылы </a:t>
            </a:r>
            <a:r>
              <a:rPr lang="en-US" b="1" dirty="0">
                <a:solidFill>
                  <a:srgbClr val="00B050"/>
                </a:solidFill>
                <a:latin typeface="Times New Roman" panose="02020603050405020304" pitchFamily="18" charset="0"/>
                <a:cs typeface="Times New Roman" panose="02020603050405020304" pitchFamily="18" charset="0"/>
              </a:rPr>
              <a:t>28 </a:t>
            </a:r>
            <a:r>
              <a:rPr lang="kk-KZ" b="1" dirty="0">
                <a:solidFill>
                  <a:srgbClr val="00B050"/>
                </a:solidFill>
                <a:latin typeface="Times New Roman" panose="02020603050405020304" pitchFamily="18" charset="0"/>
                <a:cs typeface="Times New Roman" panose="02020603050405020304" pitchFamily="18" charset="0"/>
              </a:rPr>
              <a:t>тамызда Декларация қабылданғанды. Еліміз алға қойған мақсатына жетті. Семей полигоны жабылып, атом қаруынан бас тарту әрекетін жалғастырды. </a:t>
            </a:r>
          </a:p>
          <a:p>
            <a:r>
              <a:rPr lang="kk-KZ" sz="1500" dirty="0">
                <a:solidFill>
                  <a:srgbClr val="0070C0"/>
                </a:solidFill>
                <a:latin typeface="Times New Roman" panose="02020603050405020304" pitchFamily="18" charset="0"/>
                <a:cs typeface="Times New Roman" panose="02020603050405020304" pitchFamily="18" charset="0"/>
              </a:rPr>
              <a:t>        </a:t>
            </a:r>
          </a:p>
          <a:p>
            <a:pPr algn="r"/>
            <a:r>
              <a:rPr lang="kk-KZ" sz="1650" b="1" dirty="0">
                <a:solidFill>
                  <a:srgbClr val="0070C0"/>
                </a:solidFill>
                <a:latin typeface="Times New Roman" panose="02020603050405020304" pitchFamily="18" charset="0"/>
                <a:cs typeface="Times New Roman" panose="02020603050405020304" pitchFamily="18" charset="0"/>
              </a:rPr>
              <a:t> </a:t>
            </a:r>
            <a:r>
              <a:rPr lang="en-US" sz="1650" b="1" dirty="0">
                <a:solidFill>
                  <a:srgbClr val="0070C0"/>
                </a:solidFill>
                <a:latin typeface="Times New Roman" panose="02020603050405020304" pitchFamily="18" charset="0"/>
                <a:cs typeface="Times New Roman" panose="02020603050405020304" pitchFamily="18" charset="0"/>
              </a:rPr>
              <a:t>                                                        </a:t>
            </a:r>
            <a:endParaRPr lang="kk-KZ" sz="1650" dirty="0">
              <a:solidFill>
                <a:srgbClr val="FFC000"/>
              </a:solidFill>
            </a:endParaRPr>
          </a:p>
          <a:p>
            <a:pPr algn="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1936) — </a:t>
            </a:r>
            <a:r>
              <a:rPr lang="ru-RU" dirty="0" err="1" smtClean="0">
                <a:latin typeface="Times New Roman" panose="02020603050405020304" pitchFamily="18" charset="0"/>
                <a:cs typeface="Times New Roman" panose="02020603050405020304" pitchFamily="18" charset="0"/>
              </a:rPr>
              <a:t>Алматыда</a:t>
            </a:r>
            <a:r>
              <a:rPr lang="ru-RU" dirty="0" smtClean="0">
                <a:latin typeface="Times New Roman" panose="02020603050405020304" pitchFamily="18" charset="0"/>
                <a:cs typeface="Times New Roman" panose="02020603050405020304" pitchFamily="18" charset="0"/>
              </a:rPr>
              <a:t> д</a:t>
            </a:r>
            <a:r>
              <a:rPr lang="kk-KZ" dirty="0" smtClean="0">
                <a:latin typeface="Times New Roman" panose="02020603050405020304" pitchFamily="18" charset="0"/>
                <a:cs typeface="Times New Roman" panose="02020603050405020304" pitchFamily="18" charset="0"/>
              </a:rPr>
              <a:t>ү</a:t>
            </a:r>
            <a:r>
              <a:rPr lang="ru-RU" dirty="0" err="1" smtClean="0">
                <a:latin typeface="Times New Roman" panose="02020603050405020304" pitchFamily="18" charset="0"/>
                <a:cs typeface="Times New Roman" panose="02020603050405020304" pitchFamily="18" charset="0"/>
              </a:rPr>
              <a:t>ниеге</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келгенорыс</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тілді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қазақ</a:t>
            </a: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a:t>
            </a:r>
          </a:p>
          <a:p>
            <a:pPr algn="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ақыны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тілтанушы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саясаткер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ядролық</a:t>
            </a:r>
            <a:endParaRPr lang="ru-RU" dirty="0" smtClean="0">
              <a:latin typeface="Times New Roman" panose="02020603050405020304" pitchFamily="18" charset="0"/>
              <a:cs typeface="Times New Roman" panose="02020603050405020304" pitchFamily="18" charset="0"/>
            </a:endParaRPr>
          </a:p>
          <a:p>
            <a:pPr algn="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қару-жарақтарды</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жаппай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қолдануға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қарсы</a:t>
            </a: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a:t>
            </a:r>
          </a:p>
          <a:p>
            <a:pPr algn="ct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тұрушы</a:t>
            </a:r>
            <a:r>
              <a:rPr lang="kk-KZ" dirty="0" smtClean="0">
                <a:latin typeface="Times New Roman" panose="02020603050405020304" pitchFamily="18" charset="0"/>
                <a:cs typeface="Times New Roman" panose="02020603050405020304" pitchFamily="18" charset="0"/>
              </a:rPr>
              <a:t>.</a:t>
            </a:r>
            <a:r>
              <a:rPr lang="ru-RU" dirty="0" err="1" smtClean="0">
                <a:latin typeface="Times New Roman" panose="02020603050405020304" pitchFamily="18" charset="0"/>
                <a:cs typeface="Times New Roman" panose="02020603050405020304" pitchFamily="18" charset="0"/>
              </a:rPr>
              <a:t>Төтенше</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Өкілетті</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Елші</a:t>
            </a:r>
            <a:r>
              <a:rPr lang="ru-RU" dirty="0" smtClean="0">
                <a:latin typeface="Times New Roman" panose="02020603050405020304" pitchFamily="18" charset="0"/>
                <a:cs typeface="Times New Roman" panose="02020603050405020304" pitchFamily="18" charset="0"/>
              </a:rPr>
              <a:t>.                        </a:t>
            </a:r>
          </a:p>
          <a:p>
            <a:pPr algn="ctr"/>
            <a:r>
              <a:rPr lang="ru-RU" dirty="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Қазақстанның</a:t>
            </a:r>
            <a:r>
              <a:rPr lang="ru-RU" dirty="0" smtClean="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Еңбек</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Ері</a:t>
            </a:r>
            <a:r>
              <a:rPr lang="ru-RU" dirty="0" smtClean="0">
                <a:latin typeface="Times New Roman" panose="02020603050405020304" pitchFamily="18" charset="0"/>
                <a:cs typeface="Times New Roman" panose="02020603050405020304" pitchFamily="18" charset="0"/>
              </a:rPr>
              <a:t>.</a:t>
            </a:r>
            <a:endParaRPr lang="kk-KZ" b="1" dirty="0">
              <a:latin typeface="Times New Roman" panose="02020603050405020304" pitchFamily="18" charset="0"/>
              <a:cs typeface="Times New Roman" panose="02020603050405020304" pitchFamily="18" charset="0"/>
            </a:endParaRPr>
          </a:p>
          <a:p>
            <a:pPr algn="ctr"/>
            <a:endParaRPr lang="ru-RU" dirty="0" smtClean="0">
              <a:latin typeface="Times New Roman" panose="02020603050405020304" pitchFamily="18" charset="0"/>
              <a:cs typeface="Times New Roman" panose="02020603050405020304" pitchFamily="18" charset="0"/>
            </a:endParaRPr>
          </a:p>
          <a:p>
            <a:r>
              <a:rPr lang="kk-KZ" b="1" dirty="0" smtClean="0">
                <a:solidFill>
                  <a:schemeClr val="tx1"/>
                </a:solidFill>
                <a:latin typeface="Times New Roman" panose="02020603050405020304" pitchFamily="18" charset="0"/>
                <a:cs typeface="Times New Roman" panose="02020603050405020304" pitchFamily="18" charset="0"/>
              </a:rPr>
              <a:t>Олжас </a:t>
            </a:r>
            <a:r>
              <a:rPr lang="kk-KZ" b="1" dirty="0">
                <a:solidFill>
                  <a:schemeClr val="tx1"/>
                </a:solidFill>
                <a:latin typeface="Times New Roman" panose="02020603050405020304" pitchFamily="18" charset="0"/>
                <a:cs typeface="Times New Roman" panose="02020603050405020304" pitchFamily="18" charset="0"/>
              </a:rPr>
              <a:t>Сүлейменов</a:t>
            </a:r>
            <a:endParaRPr lang="x-none" dirty="0">
              <a:solidFill>
                <a:schemeClr val="tx1"/>
              </a:solidFill>
            </a:endParaRPr>
          </a:p>
        </p:txBody>
      </p:sp>
      <p:pic>
        <p:nvPicPr>
          <p:cNvPr id="6" name="Изображение1">
            <a:extLst>
              <a:ext uri="{FF2B5EF4-FFF2-40B4-BE49-F238E27FC236}">
                <a16:creationId xmlns:a16="http://schemas.microsoft.com/office/drawing/2014/main" xmlns="" id="{33503DE9-FD50-4880-8DAF-B41614C9C662}"/>
              </a:ext>
            </a:extLst>
          </p:cNvPr>
          <p:cNvPicPr>
            <a:picLocks noChangeAspect="1"/>
            <a:extLst>
              <a:ext uri="smNativeData">
                <pr:smNativeData xmlns:pr="smNativeData" xmlns:p14="http://schemas.microsoft.com/office/powerpoint/2010/main" xmlns="" val="SMDATA_15_oozRXxMAAAAlAAAAEQAAAC8BAAAAkAAAAEgAAACQAAAASAAAAAAAAAAAAAAAAAAAAAEAAABQAAAAAAAAAAAA4D8AAAAAAADgPwAAAAAAAOA/AAAAAAAA4D8AAAAAAADgPwAAAAAAAOA/AAAAAAAA4D8AAAAAAADgPwAAAAAAAOA/AAAAAAAA4D8CAAAAjAAAAAAAAAAAAAAAg5kq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a2toKAAAAACgAAAAoAAAAZAAAAGQAAAAAAAAAzMzMAAAAAABQAAAAUAAAAGQAAABkAAAAAAAAAAcAAAA4AAAAAAAAAAAAAAAAAAAA////AAAAAAAAAAAAAAAAAAAAAAAAAAAAAAAAAAAAAABkAAAAZAAAAAAAAAAjAAAABAAAAGQAAAAXAAAAFAAAAAAAAAAAAAAA/38AAP9/AAAAAAAACQAAAAQAAABgAAAADAAAABAAAAArHCbKXFDzPz0NEWT6lPg/HgAAAGgAAAAAAAAAAAAAAAAAAAAAAAAAAAAAABAnAAAQJwAAAAAAAAAAAAAAAAAAAAAAAAAAAAAAAAAAAAAAAAAAAAAUAAAAAAAAAMDA/wAAAAAAZAAAADIAAAAAAAAAZAAAAAAAAAB/f38ACgAAAB8AAABUAAAAg5kqBf///wEAAAAAAAAAAAAAAAAAAAAAAAAAAAAAAAAAAAAAAAAAAAAAAAJ/f38A2traA8zMzADAwP8Af39/AAAAAAAAAAAAAAAAAP///wAAAAAAIQAAABgAAAAUAAAA+AIAACQDAAA2CgAAmQcAABAAAAAmAAAACAAAAP//////////"/>
              </a:ext>
            </a:extLst>
          </p:cNvPicPr>
          <p:nvPr/>
        </p:nvPicPr>
        <p:blipFill>
          <a:blip r:embed="rId2"/>
          <a:stretch>
            <a:fillRect/>
          </a:stretch>
        </p:blipFill>
        <p:spPr>
          <a:xfrm>
            <a:off x="60293" y="857251"/>
            <a:ext cx="882968" cy="543401"/>
          </a:xfrm>
          <a:prstGeom prst="rect">
            <a:avLst/>
          </a:prstGeom>
          <a:noFill/>
          <a:ln>
            <a:noFill/>
          </a:ln>
          <a:effectLst/>
        </p:spPr>
      </p:pic>
      <p:pic>
        <p:nvPicPr>
          <p:cNvPr id="8" name="Picture 6">
            <a:extLst>
              <a:ext uri="{FF2B5EF4-FFF2-40B4-BE49-F238E27FC236}">
                <a16:creationId xmlns:a16="http://schemas.microsoft.com/office/drawing/2014/main" xmlns="" id="{702A994B-0915-4D63-8A1B-487E37003CD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425" t="14564" r="11767"/>
          <a:stretch/>
        </p:blipFill>
        <p:spPr bwMode="auto">
          <a:xfrm>
            <a:off x="530638" y="3557299"/>
            <a:ext cx="1666236" cy="16096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1550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hlinkClick r:id="rId2" action="ppaction://hlinkfile"/>
          </p:cNvPr>
          <p:cNvPicPr>
            <a:picLocks noChangeAspect="1"/>
          </p:cNvPicPr>
          <p:nvPr/>
        </p:nvPicPr>
        <p:blipFill rotWithShape="1">
          <a:blip r:embed="rId3"/>
          <a:srcRect l="24179" t="3211" r="23135" b="9450"/>
          <a:stretch/>
        </p:blipFill>
        <p:spPr>
          <a:xfrm>
            <a:off x="4057802" y="195015"/>
            <a:ext cx="4936073" cy="5919051"/>
          </a:xfrm>
          <a:prstGeom prst="rect">
            <a:avLst/>
          </a:prstGeom>
        </p:spPr>
      </p:pic>
      <p:sp>
        <p:nvSpPr>
          <p:cNvPr id="5" name="Прямоугольник 4"/>
          <p:cNvSpPr/>
          <p:nvPr/>
        </p:nvSpPr>
        <p:spPr>
          <a:xfrm>
            <a:off x="-340665" y="846217"/>
            <a:ext cx="4462500" cy="4616648"/>
          </a:xfrm>
          <a:prstGeom prst="rect">
            <a:avLst/>
          </a:prstGeom>
          <a:noFill/>
        </p:spPr>
        <p:txBody>
          <a:bodyPr wrap="square" lIns="91440" tIns="45720" rIns="91440" bIns="45720">
            <a:spAutoFit/>
          </a:bodyPr>
          <a:lstStyle/>
          <a:p>
            <a:pPr algn="ctr"/>
            <a:r>
              <a:rPr lang="ru-RU" sz="40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Олжас</a:t>
            </a:r>
            <a:r>
              <a:rPr lang="ru-RU" sz="40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ru-RU" sz="40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Сулейменовтің</a:t>
            </a:r>
            <a:endParaRPr lang="ru-RU" sz="40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a:p>
            <a:pPr algn="ctr"/>
            <a:r>
              <a:rPr lang="ru-RU" sz="4000" dirty="0">
                <a:latin typeface="Times New Roman" panose="02020603050405020304" pitchFamily="18" charset="0"/>
                <a:cs typeface="Times New Roman" panose="02020603050405020304" pitchFamily="18" charset="0"/>
              </a:rPr>
              <a:t>«Семей </a:t>
            </a:r>
            <a:r>
              <a:rPr lang="ru-RU" sz="4000" dirty="0" err="1">
                <a:latin typeface="Times New Roman" panose="02020603050405020304" pitchFamily="18" charset="0"/>
                <a:cs typeface="Times New Roman" panose="02020603050405020304" pitchFamily="18" charset="0"/>
              </a:rPr>
              <a:t>ядролық</a:t>
            </a:r>
            <a:r>
              <a:rPr lang="ru-RU" sz="4000" dirty="0">
                <a:latin typeface="Times New Roman" panose="02020603050405020304" pitchFamily="18" charset="0"/>
                <a:cs typeface="Times New Roman" panose="02020603050405020304" pitchFamily="18" charset="0"/>
              </a:rPr>
              <a:t> </a:t>
            </a:r>
            <a:r>
              <a:rPr lang="ru-RU" sz="4000" dirty="0" err="1">
                <a:latin typeface="Times New Roman" panose="02020603050405020304" pitchFamily="18" charset="0"/>
                <a:cs typeface="Times New Roman" panose="02020603050405020304" pitchFamily="18" charset="0"/>
              </a:rPr>
              <a:t>сынақ</a:t>
            </a:r>
            <a:r>
              <a:rPr lang="ru-RU" sz="4000" dirty="0">
                <a:latin typeface="Times New Roman" panose="02020603050405020304" pitchFamily="18" charset="0"/>
                <a:cs typeface="Times New Roman" panose="02020603050405020304" pitchFamily="18" charset="0"/>
              </a:rPr>
              <a:t> </a:t>
            </a:r>
            <a:endParaRPr lang="ru-RU" sz="4000" dirty="0" smtClean="0">
              <a:latin typeface="Times New Roman" panose="02020603050405020304" pitchFamily="18" charset="0"/>
              <a:cs typeface="Times New Roman" panose="02020603050405020304" pitchFamily="18" charset="0"/>
            </a:endParaRPr>
          </a:p>
          <a:p>
            <a:pPr algn="ctr"/>
            <a:r>
              <a:rPr lang="ru-RU" sz="4000" dirty="0" err="1" smtClean="0">
                <a:latin typeface="Times New Roman" panose="02020603050405020304" pitchFamily="18" charset="0"/>
                <a:cs typeface="Times New Roman" panose="02020603050405020304" pitchFamily="18" charset="0"/>
              </a:rPr>
              <a:t>полигонын</a:t>
            </a:r>
            <a:r>
              <a:rPr lang="ru-RU" sz="4000" dirty="0" smtClean="0">
                <a:latin typeface="Times New Roman" panose="02020603050405020304" pitchFamily="18" charset="0"/>
                <a:cs typeface="Times New Roman" panose="02020603050405020304" pitchFamily="18" charset="0"/>
              </a:rPr>
              <a:t> </a:t>
            </a:r>
            <a:r>
              <a:rPr lang="ru-RU" sz="4000" dirty="0">
                <a:latin typeface="Times New Roman" panose="02020603050405020304" pitchFamily="18" charset="0"/>
                <a:cs typeface="Times New Roman" panose="02020603050405020304" pitchFamily="18" charset="0"/>
              </a:rPr>
              <a:t>жабу </a:t>
            </a:r>
            <a:endParaRPr lang="ru-RU" sz="4000" dirty="0" smtClean="0">
              <a:latin typeface="Times New Roman" panose="02020603050405020304" pitchFamily="18" charset="0"/>
              <a:cs typeface="Times New Roman" panose="02020603050405020304" pitchFamily="18" charset="0"/>
            </a:endParaRPr>
          </a:p>
          <a:p>
            <a:pPr algn="ctr"/>
            <a:r>
              <a:rPr lang="ru-RU" sz="4000" dirty="0" err="1" smtClean="0">
                <a:latin typeface="Times New Roman" panose="02020603050405020304" pitchFamily="18" charset="0"/>
                <a:cs typeface="Times New Roman" panose="02020603050405020304" pitchFamily="18" charset="0"/>
              </a:rPr>
              <a:t>туралы</a:t>
            </a:r>
            <a:r>
              <a:rPr lang="ru-RU" sz="4000" dirty="0">
                <a:latin typeface="Times New Roman" panose="02020603050405020304" pitchFamily="18" charset="0"/>
                <a:cs typeface="Times New Roman" panose="02020603050405020304" pitchFamily="18" charset="0"/>
              </a:rPr>
              <a:t>»</a:t>
            </a:r>
            <a:r>
              <a:rPr lang="ru-RU" sz="4000" dirty="0"/>
              <a:t> </a:t>
            </a:r>
            <a:endParaRPr lang="ru-RU" sz="40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endParaRPr lang="ru-RU"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40199577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1380733"/>
            <a:ext cx="9144000" cy="5788855"/>
          </a:xfrm>
        </p:spPr>
        <p:txBody>
          <a:bodyPr>
            <a:normAutofit fontScale="92500"/>
          </a:bodyPr>
          <a:lstStyle/>
          <a:p>
            <a:r>
              <a:rPr lang="ru-RU" dirty="0" err="1" smtClean="0"/>
              <a:t>Сонау</a:t>
            </a:r>
            <a:r>
              <a:rPr lang="ru-RU" dirty="0" smtClean="0"/>
              <a:t> 1949 </a:t>
            </a:r>
            <a:r>
              <a:rPr lang="ru-RU" dirty="0" err="1" smtClean="0"/>
              <a:t>жылдың </a:t>
            </a:r>
            <a:r>
              <a:rPr lang="ru-RU" dirty="0" smtClean="0"/>
              <a:t>29 </a:t>
            </a:r>
            <a:r>
              <a:rPr lang="ru-RU" dirty="0" err="1" smtClean="0"/>
              <a:t>тамызында</a:t>
            </a:r>
            <a:r>
              <a:rPr lang="ru-RU" dirty="0" smtClean="0"/>
              <a:t> </a:t>
            </a:r>
            <a:r>
              <a:rPr lang="ru-RU" dirty="0" err="1" smtClean="0"/>
              <a:t>қуаты </a:t>
            </a:r>
            <a:r>
              <a:rPr lang="ru-RU" dirty="0" smtClean="0"/>
              <a:t>20 </a:t>
            </a:r>
            <a:r>
              <a:rPr lang="ru-RU" dirty="0" err="1" smtClean="0"/>
              <a:t>килотондық алғашқы </a:t>
            </a:r>
            <a:r>
              <a:rPr lang="ru-RU" dirty="0" smtClean="0"/>
              <a:t>атом </a:t>
            </a:r>
            <a:r>
              <a:rPr lang="ru-RU" dirty="0" err="1" smtClean="0"/>
              <a:t>бомбасы</a:t>
            </a:r>
            <a:r>
              <a:rPr lang="ru-RU" dirty="0" smtClean="0"/>
              <a:t> Семей </a:t>
            </a:r>
            <a:r>
              <a:rPr lang="ru-RU" dirty="0" err="1" smtClean="0"/>
              <a:t>облысында</a:t>
            </a:r>
            <a:r>
              <a:rPr lang="ru-RU" dirty="0" smtClean="0"/>
              <a:t> </a:t>
            </a:r>
            <a:r>
              <a:rPr lang="ru-RU" dirty="0" err="1" smtClean="0"/>
              <a:t>жарылып</a:t>
            </a:r>
            <a:r>
              <a:rPr lang="ru-RU" dirty="0" smtClean="0"/>
              <a:t>, </a:t>
            </a:r>
            <a:r>
              <a:rPr lang="ru-RU" dirty="0" err="1" smtClean="0"/>
              <a:t>сынақтан өтті</a:t>
            </a:r>
            <a:r>
              <a:rPr lang="ru-RU" dirty="0" smtClean="0"/>
              <a:t>. </a:t>
            </a:r>
            <a:r>
              <a:rPr lang="ru-RU" dirty="0" err="1" smtClean="0"/>
              <a:t>Ашықтан ашық жер</a:t>
            </a:r>
            <a:r>
              <a:rPr lang="ru-RU" dirty="0" smtClean="0"/>
              <a:t> </a:t>
            </a:r>
            <a:r>
              <a:rPr lang="ru-RU" dirty="0" err="1" smtClean="0"/>
              <a:t>бетіндегі</a:t>
            </a:r>
            <a:r>
              <a:rPr lang="ru-RU" dirty="0" smtClean="0"/>
              <a:t> </a:t>
            </a:r>
            <a:r>
              <a:rPr lang="ru-RU" dirty="0" err="1" smtClean="0"/>
              <a:t>бұл жарылыстан</a:t>
            </a:r>
            <a:r>
              <a:rPr lang="ru-RU" dirty="0" smtClean="0"/>
              <a:t> орта </a:t>
            </a:r>
            <a:r>
              <a:rPr lang="ru-RU" dirty="0" err="1" smtClean="0"/>
              <a:t>есеппен</a:t>
            </a:r>
            <a:r>
              <a:rPr lang="ru-RU" dirty="0" smtClean="0"/>
              <a:t> 900 </a:t>
            </a:r>
            <a:r>
              <a:rPr lang="ru-RU" dirty="0" err="1" smtClean="0"/>
              <a:t>мыңдай адам</a:t>
            </a:r>
            <a:r>
              <a:rPr lang="ru-RU" dirty="0" smtClean="0"/>
              <a:t> 100-250 рентген </a:t>
            </a:r>
            <a:r>
              <a:rPr lang="ru-RU" dirty="0" err="1" smtClean="0"/>
              <a:t>мөлшерінде </a:t>
            </a:r>
            <a:r>
              <a:rPr lang="ru-RU" dirty="0" smtClean="0"/>
              <a:t>радиация </a:t>
            </a:r>
            <a:r>
              <a:rPr lang="ru-RU" dirty="0" err="1" smtClean="0"/>
              <a:t>қабылдаған болса</a:t>
            </a:r>
            <a:r>
              <a:rPr lang="ru-RU" dirty="0" smtClean="0"/>
              <a:t>, </a:t>
            </a:r>
            <a:r>
              <a:rPr lang="ru-RU" dirty="0" err="1" smtClean="0"/>
              <a:t>одан</a:t>
            </a:r>
            <a:r>
              <a:rPr lang="ru-RU" dirty="0" smtClean="0"/>
              <a:t> </a:t>
            </a:r>
            <a:r>
              <a:rPr lang="ru-RU" dirty="0" err="1" smtClean="0"/>
              <a:t>кейінгі</a:t>
            </a:r>
            <a:r>
              <a:rPr lang="ru-RU" dirty="0" smtClean="0"/>
              <a:t> 1963 </a:t>
            </a:r>
            <a:r>
              <a:rPr lang="ru-RU" dirty="0" err="1" smtClean="0"/>
              <a:t>жылдар</a:t>
            </a:r>
            <a:r>
              <a:rPr lang="ru-RU" dirty="0" smtClean="0"/>
              <a:t> </a:t>
            </a:r>
            <a:r>
              <a:rPr lang="ru-RU" dirty="0" err="1" smtClean="0"/>
              <a:t>аралығында </a:t>
            </a:r>
            <a:r>
              <a:rPr lang="ru-RU" dirty="0" smtClean="0"/>
              <a:t>аса </a:t>
            </a:r>
            <a:r>
              <a:rPr lang="ru-RU" dirty="0" err="1" smtClean="0"/>
              <a:t>қуатты бомбалардың жарылысынан</a:t>
            </a:r>
            <a:r>
              <a:rPr lang="ru-RU" dirty="0" smtClean="0"/>
              <a:t> 2 </a:t>
            </a:r>
            <a:r>
              <a:rPr lang="ru-RU" dirty="0" err="1" smtClean="0"/>
              <a:t>миллионнан</a:t>
            </a:r>
            <a:r>
              <a:rPr lang="ru-RU" dirty="0" smtClean="0"/>
              <a:t> аса </a:t>
            </a:r>
            <a:r>
              <a:rPr lang="ru-RU" dirty="0" err="1" smtClean="0"/>
              <a:t>жазықсыз халық </a:t>
            </a:r>
            <a:r>
              <a:rPr lang="ru-RU" dirty="0" smtClean="0"/>
              <a:t>300-350, 400 рентген </a:t>
            </a:r>
            <a:r>
              <a:rPr lang="ru-RU" dirty="0" err="1" smtClean="0"/>
              <a:t>мөлшерінде </a:t>
            </a:r>
            <a:r>
              <a:rPr lang="ru-RU" dirty="0" smtClean="0"/>
              <a:t>радиация </a:t>
            </a:r>
            <a:r>
              <a:rPr lang="ru-RU" dirty="0" err="1" smtClean="0"/>
              <a:t>қабылдаған</a:t>
            </a:r>
            <a:r>
              <a:rPr lang="ru-RU" dirty="0" smtClean="0"/>
              <a:t>. </a:t>
            </a:r>
            <a:r>
              <a:rPr lang="ru-RU" dirty="0" err="1" smtClean="0"/>
              <a:t>Бұдан кейінгі</a:t>
            </a:r>
            <a:r>
              <a:rPr lang="ru-RU" dirty="0" smtClean="0"/>
              <a:t> 25 </a:t>
            </a:r>
            <a:r>
              <a:rPr lang="ru-RU" dirty="0" err="1" smtClean="0"/>
              <a:t>жыл</a:t>
            </a:r>
            <a:r>
              <a:rPr lang="ru-RU" dirty="0" smtClean="0"/>
              <a:t> </a:t>
            </a:r>
            <a:r>
              <a:rPr lang="ru-RU" dirty="0" err="1" smtClean="0"/>
              <a:t>жер</a:t>
            </a:r>
            <a:r>
              <a:rPr lang="ru-RU" dirty="0" smtClean="0"/>
              <a:t> </a:t>
            </a:r>
            <a:r>
              <a:rPr lang="ru-RU" dirty="0" err="1" smtClean="0"/>
              <a:t>асты</a:t>
            </a:r>
            <a:r>
              <a:rPr lang="ru-RU" dirty="0" smtClean="0"/>
              <a:t> </a:t>
            </a:r>
            <a:r>
              <a:rPr lang="ru-RU" dirty="0" err="1" smtClean="0"/>
              <a:t>жарылысынан</a:t>
            </a:r>
            <a:r>
              <a:rPr lang="ru-RU" dirty="0" smtClean="0"/>
              <a:t> </a:t>
            </a:r>
            <a:r>
              <a:rPr lang="ru-RU" dirty="0" err="1" smtClean="0"/>
              <a:t>адамдар</a:t>
            </a:r>
            <a:r>
              <a:rPr lang="ru-RU" dirty="0" smtClean="0"/>
              <a:t> </a:t>
            </a:r>
            <a:r>
              <a:rPr lang="ru-RU" dirty="0" err="1" smtClean="0"/>
              <a:t>түрлі ауруларға ұшырап</a:t>
            </a:r>
            <a:r>
              <a:rPr lang="ru-RU" dirty="0" smtClean="0"/>
              <a:t>, </a:t>
            </a:r>
            <a:r>
              <a:rPr lang="ru-RU" dirty="0" err="1" smtClean="0"/>
              <a:t>сол</a:t>
            </a:r>
            <a:r>
              <a:rPr lang="ru-RU" dirty="0" smtClean="0"/>
              <a:t> </a:t>
            </a:r>
            <a:r>
              <a:rPr lang="ru-RU" dirty="0" err="1" smtClean="0"/>
              <a:t>сырқаттың қасіретін әлі </a:t>
            </a:r>
            <a:r>
              <a:rPr lang="ru-RU" dirty="0" smtClean="0"/>
              <a:t>де </a:t>
            </a:r>
            <a:r>
              <a:rPr lang="ru-RU" dirty="0" err="1" smtClean="0"/>
              <a:t>арқалаумен келеді</a:t>
            </a:r>
            <a:r>
              <a:rPr lang="ru-RU" dirty="0" smtClean="0"/>
              <a:t>. </a:t>
            </a:r>
            <a:r>
              <a:rPr lang="ru-RU" dirty="0" err="1" smtClean="0"/>
              <a:t>Бұл сырқаттардың тұқым қуалайтындығы ғылыми негізде</a:t>
            </a:r>
            <a:r>
              <a:rPr lang="ru-RU" dirty="0" smtClean="0"/>
              <a:t> </a:t>
            </a:r>
            <a:r>
              <a:rPr lang="ru-RU" dirty="0" err="1" smtClean="0"/>
              <a:t>дәлелденді.</a:t>
            </a:r>
            <a:r>
              <a:rPr lang="ru-RU" dirty="0" smtClean="0"/>
              <a:t> </a:t>
            </a:r>
            <a:r>
              <a:rPr lang="ru-RU" dirty="0" err="1" smtClean="0"/>
              <a:t>Демек</a:t>
            </a:r>
            <a:r>
              <a:rPr lang="ru-RU" dirty="0" smtClean="0"/>
              <a:t>, </a:t>
            </a:r>
            <a:r>
              <a:rPr lang="ru-RU" dirty="0" err="1" smtClean="0"/>
              <a:t>қасіреті </a:t>
            </a:r>
            <a:r>
              <a:rPr lang="ru-RU" dirty="0" smtClean="0"/>
              <a:t>300 </a:t>
            </a:r>
            <a:r>
              <a:rPr lang="ru-RU" dirty="0" err="1" smtClean="0"/>
              <a:t>жылға дейін</a:t>
            </a:r>
            <a:r>
              <a:rPr lang="ru-RU" dirty="0" smtClean="0"/>
              <a:t> </a:t>
            </a:r>
            <a:r>
              <a:rPr lang="ru-RU" dirty="0" err="1" smtClean="0"/>
              <a:t>созылуы</a:t>
            </a:r>
            <a:r>
              <a:rPr lang="ru-RU" dirty="0" smtClean="0"/>
              <a:t> </a:t>
            </a:r>
            <a:r>
              <a:rPr lang="ru-RU" dirty="0" err="1" smtClean="0"/>
              <a:t>мүмкін екен</a:t>
            </a:r>
            <a:r>
              <a:rPr lang="ru-RU" dirty="0" smtClean="0"/>
              <a:t>. </a:t>
            </a:r>
            <a:r>
              <a:rPr lang="ru-RU" dirty="0" err="1" smtClean="0"/>
              <a:t>Кім</a:t>
            </a:r>
            <a:r>
              <a:rPr lang="ru-RU" dirty="0" smtClean="0"/>
              <a:t> </a:t>
            </a:r>
            <a:r>
              <a:rPr lang="ru-RU" dirty="0" err="1" smtClean="0"/>
              <a:t>біледі</a:t>
            </a:r>
            <a:r>
              <a:rPr lang="ru-RU" dirty="0" smtClean="0"/>
              <a:t>, </a:t>
            </a:r>
            <a:r>
              <a:rPr lang="ru-RU" dirty="0" err="1" smtClean="0"/>
              <a:t>осылай</a:t>
            </a:r>
            <a:r>
              <a:rPr lang="ru-RU" dirty="0" smtClean="0"/>
              <a:t> </a:t>
            </a:r>
            <a:r>
              <a:rPr lang="ru-RU" dirty="0" err="1" smtClean="0"/>
              <a:t>жалғаса берер</a:t>
            </a:r>
            <a:r>
              <a:rPr lang="ru-RU" dirty="0" smtClean="0"/>
              <a:t> </a:t>
            </a:r>
            <a:r>
              <a:rPr lang="ru-RU" dirty="0" err="1" smtClean="0"/>
              <a:t>ме</a:t>
            </a:r>
            <a:r>
              <a:rPr lang="ru-RU" dirty="0" smtClean="0"/>
              <a:t> </a:t>
            </a:r>
            <a:r>
              <a:rPr lang="ru-RU" dirty="0" err="1" smtClean="0"/>
              <a:t>еді</a:t>
            </a:r>
            <a:r>
              <a:rPr lang="ru-RU" dirty="0" smtClean="0"/>
              <a:t>, </a:t>
            </a:r>
            <a:r>
              <a:rPr lang="ru-RU" dirty="0" err="1" smtClean="0"/>
              <a:t>егер</a:t>
            </a:r>
            <a:r>
              <a:rPr lang="ru-RU" dirty="0" smtClean="0"/>
              <a:t> де 1989 </a:t>
            </a:r>
            <a:r>
              <a:rPr lang="ru-RU" dirty="0" err="1" smtClean="0"/>
              <a:t>жылы</a:t>
            </a:r>
            <a:r>
              <a:rPr lang="ru-RU" dirty="0" smtClean="0"/>
              <a:t> </a:t>
            </a:r>
            <a:r>
              <a:rPr lang="ru-RU" dirty="0" err="1" smtClean="0"/>
              <a:t>бүкіл халық болып</a:t>
            </a:r>
            <a:r>
              <a:rPr lang="ru-RU" dirty="0" smtClean="0"/>
              <a:t> КСРО </a:t>
            </a:r>
            <a:r>
              <a:rPr lang="ru-RU" dirty="0" err="1" smtClean="0"/>
              <a:t>әскери күштері өнеркәсібінің бұл озбырлығына қарсы шықпағанда</a:t>
            </a:r>
            <a:r>
              <a:rPr lang="ru-RU" dirty="0" smtClean="0"/>
              <a:t>.</a:t>
            </a:r>
            <a:endParaRPr lang="ru-RU" dirty="0"/>
          </a:p>
        </p:txBody>
      </p:sp>
      <p:sp>
        <p:nvSpPr>
          <p:cNvPr id="5" name="Прямоугольник 4"/>
          <p:cNvSpPr/>
          <p:nvPr/>
        </p:nvSpPr>
        <p:spPr>
          <a:xfrm>
            <a:off x="-204717" y="0"/>
            <a:ext cx="9553433" cy="1323439"/>
          </a:xfrm>
          <a:prstGeom prst="rect">
            <a:avLst/>
          </a:prstGeom>
          <a:noFill/>
        </p:spPr>
        <p:txBody>
          <a:bodyPr wrap="square" lIns="91440" tIns="45720" rIns="91440" bIns="45720">
            <a:spAutoFit/>
          </a:bodyPr>
          <a:lstStyle/>
          <a:p>
            <a:pPr algn="ctr"/>
            <a:r>
              <a:rPr lang="ru-RU" sz="40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Түртіп</a:t>
            </a:r>
            <a:r>
              <a:rPr lang="ru-RU" sz="40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ru-RU" sz="40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жазу</a:t>
            </a:r>
            <a:endParaRPr lang="ru-RU" sz="40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ru-RU" sz="40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Қосымша</a:t>
            </a:r>
            <a:r>
              <a:rPr lang="ru-RU" sz="40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ru-RU" sz="40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мәліметтер</a:t>
            </a:r>
            <a:endParaRPr lang="ru-RU"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682597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6638" y="952169"/>
            <a:ext cx="7886700" cy="4351338"/>
          </a:xfrm>
        </p:spPr>
        <p:txBody>
          <a:bodyPr>
            <a:normAutofit fontScale="92500" lnSpcReduction="10000"/>
          </a:bodyPr>
          <a:lstStyle/>
          <a:p>
            <a:r>
              <a:rPr lang="ru-RU" dirty="0" smtClean="0"/>
              <a:t>1949 </a:t>
            </a:r>
            <a:r>
              <a:rPr lang="ru-RU" dirty="0" err="1" smtClean="0"/>
              <a:t>жылы</a:t>
            </a:r>
            <a:r>
              <a:rPr lang="ru-RU" dirty="0" smtClean="0"/>
              <a:t> 29 </a:t>
            </a:r>
            <a:r>
              <a:rPr lang="ru-RU" dirty="0" err="1" smtClean="0"/>
              <a:t>тамызда</a:t>
            </a:r>
            <a:r>
              <a:rPr lang="ru-RU" dirty="0" smtClean="0"/>
              <a:t> </a:t>
            </a:r>
            <a:r>
              <a:rPr lang="ru-RU" dirty="0" err="1" smtClean="0"/>
              <a:t>азанғы сағат </a:t>
            </a:r>
            <a:r>
              <a:rPr lang="ru-RU" dirty="0" smtClean="0"/>
              <a:t>7-де </a:t>
            </a:r>
            <a:r>
              <a:rPr lang="ru-RU" dirty="0" err="1" smtClean="0"/>
              <a:t>жерден</a:t>
            </a:r>
            <a:r>
              <a:rPr lang="ru-RU" dirty="0" smtClean="0"/>
              <a:t> 38 метр </a:t>
            </a:r>
            <a:r>
              <a:rPr lang="ru-RU" dirty="0" err="1" smtClean="0"/>
              <a:t>биіктікте</a:t>
            </a:r>
            <a:r>
              <a:rPr lang="ru-RU" dirty="0" smtClean="0"/>
              <a:t> </a:t>
            </a:r>
            <a:r>
              <a:rPr lang="ru-RU" dirty="0" err="1" smtClean="0"/>
              <a:t>қуаты </a:t>
            </a:r>
            <a:r>
              <a:rPr lang="ru-RU" dirty="0" smtClean="0"/>
              <a:t>20 килотонн бомба </a:t>
            </a:r>
            <a:r>
              <a:rPr lang="ru-RU" dirty="0" err="1" smtClean="0"/>
              <a:t>жарылды</a:t>
            </a:r>
            <a:r>
              <a:rPr lang="ru-RU" dirty="0" smtClean="0"/>
              <a:t>.</a:t>
            </a:r>
          </a:p>
          <a:p>
            <a:r>
              <a:rPr lang="ru-RU" dirty="0" smtClean="0"/>
              <a:t>1953 </a:t>
            </a:r>
            <a:r>
              <a:rPr lang="ru-RU" dirty="0" err="1" smtClean="0"/>
              <a:t>жылы</a:t>
            </a:r>
            <a:r>
              <a:rPr lang="ru-RU" dirty="0" smtClean="0"/>
              <a:t> 12 </a:t>
            </a:r>
            <a:r>
              <a:rPr lang="ru-RU" dirty="0" err="1" smtClean="0"/>
              <a:t>тамызда</a:t>
            </a:r>
            <a:r>
              <a:rPr lang="ru-RU" dirty="0" smtClean="0"/>
              <a:t> осы </a:t>
            </a:r>
            <a:r>
              <a:rPr lang="ru-RU" dirty="0" err="1" smtClean="0"/>
              <a:t>полигонда</a:t>
            </a:r>
            <a:r>
              <a:rPr lang="ru-RU" dirty="0" smtClean="0"/>
              <a:t> </a:t>
            </a:r>
            <a:r>
              <a:rPr lang="ru-RU" dirty="0" err="1" smtClean="0"/>
              <a:t>дүние жүзінде бірінші</a:t>
            </a:r>
            <a:r>
              <a:rPr lang="ru-RU" dirty="0" smtClean="0"/>
              <a:t> </a:t>
            </a:r>
            <a:r>
              <a:rPr lang="ru-RU" dirty="0" err="1" smtClean="0"/>
              <a:t>болып</a:t>
            </a:r>
            <a:r>
              <a:rPr lang="ru-RU" dirty="0" smtClean="0"/>
              <a:t> </a:t>
            </a:r>
            <a:r>
              <a:rPr lang="ru-RU" dirty="0" err="1" smtClean="0"/>
              <a:t>қуаты </a:t>
            </a:r>
            <a:r>
              <a:rPr lang="ru-RU" dirty="0" smtClean="0"/>
              <a:t>400 килотонн </a:t>
            </a:r>
            <a:r>
              <a:rPr lang="ru-RU" dirty="0" err="1" smtClean="0"/>
              <a:t>термоядролық </a:t>
            </a:r>
            <a:r>
              <a:rPr lang="ru-RU" dirty="0" smtClean="0"/>
              <a:t>бомба </a:t>
            </a:r>
            <a:r>
              <a:rPr lang="ru-RU" dirty="0" err="1" smtClean="0"/>
              <a:t>сынақтан өтті</a:t>
            </a:r>
            <a:r>
              <a:rPr lang="ru-RU" dirty="0" smtClean="0"/>
              <a:t>.</a:t>
            </a:r>
          </a:p>
          <a:p>
            <a:r>
              <a:rPr lang="ru-RU" dirty="0" smtClean="0"/>
              <a:t>1955 </a:t>
            </a:r>
            <a:r>
              <a:rPr lang="ru-RU" dirty="0" err="1" smtClean="0"/>
              <a:t>жылдың </a:t>
            </a:r>
            <a:r>
              <a:rPr lang="ru-RU" dirty="0" smtClean="0"/>
              <a:t>22 </a:t>
            </a:r>
            <a:r>
              <a:rPr lang="ru-RU" dirty="0" err="1" smtClean="0"/>
              <a:t>қарашасында сутегі</a:t>
            </a:r>
            <a:r>
              <a:rPr lang="ru-RU" dirty="0" smtClean="0"/>
              <a:t> </a:t>
            </a:r>
            <a:r>
              <a:rPr lang="ru-RU" dirty="0" err="1" smtClean="0"/>
              <a:t>бомбасы</a:t>
            </a:r>
            <a:r>
              <a:rPr lang="ru-RU" dirty="0" smtClean="0"/>
              <a:t> </a:t>
            </a:r>
            <a:r>
              <a:rPr lang="ru-RU" dirty="0" err="1" smtClean="0"/>
              <a:t>сыналды</a:t>
            </a:r>
            <a:r>
              <a:rPr lang="ru-RU" dirty="0" smtClean="0"/>
              <a:t>.</a:t>
            </a:r>
          </a:p>
          <a:p>
            <a:r>
              <a:rPr lang="ru-RU" dirty="0" err="1" smtClean="0"/>
              <a:t>Семейден</a:t>
            </a:r>
            <a:r>
              <a:rPr lang="ru-RU" dirty="0" smtClean="0"/>
              <a:t> 120 </a:t>
            </a:r>
            <a:r>
              <a:rPr lang="ru-RU" dirty="0" err="1" smtClean="0"/>
              <a:t>шақырым жерде</a:t>
            </a:r>
            <a:r>
              <a:rPr lang="ru-RU" dirty="0" smtClean="0"/>
              <a:t> 1949-1989 </a:t>
            </a:r>
            <a:r>
              <a:rPr lang="ru-RU" dirty="0" err="1" smtClean="0"/>
              <a:t>жылдар</a:t>
            </a:r>
            <a:r>
              <a:rPr lang="ru-RU" dirty="0" smtClean="0"/>
              <a:t> </a:t>
            </a:r>
            <a:r>
              <a:rPr lang="ru-RU" dirty="0" err="1" smtClean="0"/>
              <a:t>аралығында </a:t>
            </a:r>
            <a:r>
              <a:rPr lang="ru-RU" dirty="0" smtClean="0"/>
              <a:t>498 </a:t>
            </a:r>
            <a:r>
              <a:rPr lang="ru-RU" dirty="0" err="1" smtClean="0"/>
              <a:t>ядролық сынақ өткен екен</a:t>
            </a:r>
            <a:r>
              <a:rPr lang="ru-RU" dirty="0" smtClean="0"/>
              <a:t>. </a:t>
            </a:r>
            <a:r>
              <a:rPr lang="ru-RU" dirty="0" err="1" smtClean="0"/>
              <a:t>Оның </a:t>
            </a:r>
            <a:r>
              <a:rPr lang="ru-RU" dirty="0" smtClean="0"/>
              <a:t>88-і </a:t>
            </a:r>
            <a:r>
              <a:rPr lang="ru-RU" dirty="0" err="1" smtClean="0"/>
              <a:t>ауада</a:t>
            </a:r>
            <a:r>
              <a:rPr lang="ru-RU" dirty="0" smtClean="0"/>
              <a:t>, 30-ы </a:t>
            </a:r>
            <a:r>
              <a:rPr lang="ru-RU" dirty="0" err="1" smtClean="0"/>
              <a:t>жер</a:t>
            </a:r>
            <a:r>
              <a:rPr lang="ru-RU" dirty="0" smtClean="0"/>
              <a:t> </a:t>
            </a:r>
            <a:r>
              <a:rPr lang="ru-RU" dirty="0" err="1" smtClean="0"/>
              <a:t>бетінде</a:t>
            </a:r>
            <a:r>
              <a:rPr lang="ru-RU" dirty="0" smtClean="0"/>
              <a:t>, 340-ы </a:t>
            </a:r>
            <a:r>
              <a:rPr lang="ru-RU" dirty="0" err="1" smtClean="0"/>
              <a:t>жер</a:t>
            </a:r>
            <a:r>
              <a:rPr lang="ru-RU" dirty="0" smtClean="0"/>
              <a:t> </a:t>
            </a:r>
            <a:r>
              <a:rPr lang="ru-RU" dirty="0" err="1" smtClean="0"/>
              <a:t>астында</a:t>
            </a:r>
            <a:r>
              <a:rPr lang="ru-RU" dirty="0" smtClean="0"/>
              <a:t> </a:t>
            </a:r>
            <a:r>
              <a:rPr lang="ru-RU" dirty="0" err="1" smtClean="0"/>
              <a:t>жарылған</a:t>
            </a:r>
            <a:r>
              <a:rPr lang="ru-RU" dirty="0" smtClean="0"/>
              <a:t>. </a:t>
            </a:r>
            <a:r>
              <a:rPr lang="ru-RU" dirty="0" err="1" smtClean="0"/>
              <a:t>Соңғысының қуаты </a:t>
            </a:r>
            <a:r>
              <a:rPr lang="ru-RU" dirty="0" smtClean="0"/>
              <a:t>1,5 мегатонн </a:t>
            </a:r>
            <a:r>
              <a:rPr lang="ru-RU" dirty="0" err="1" smtClean="0"/>
              <a:t>мөлшерінде болған</a:t>
            </a:r>
            <a:r>
              <a:rPr lang="ru-RU" dirty="0" smtClean="0"/>
              <a:t>.</a:t>
            </a:r>
          </a:p>
          <a:p>
            <a:endParaRPr lang="ru-RU" dirty="0"/>
          </a:p>
        </p:txBody>
      </p:sp>
    </p:spTree>
    <p:extLst>
      <p:ext uri="{BB962C8B-B14F-4D97-AF65-F5344CB8AC3E}">
        <p14:creationId xmlns:p14="http://schemas.microsoft.com/office/powerpoint/2010/main" val="1677951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63774" y="296887"/>
            <a:ext cx="9144000" cy="6858000"/>
          </a:xfrm>
        </p:spPr>
        <p:txBody>
          <a:bodyPr>
            <a:normAutofit/>
          </a:bodyPr>
          <a:lstStyle/>
          <a:p>
            <a:r>
              <a:rPr lang="ru-RU" dirty="0" smtClean="0"/>
              <a:t>1989 </a:t>
            </a:r>
            <a:r>
              <a:rPr lang="ru-RU" dirty="0" err="1" smtClean="0"/>
              <a:t>жылы</a:t>
            </a:r>
            <a:r>
              <a:rPr lang="ru-RU" dirty="0" smtClean="0"/>
              <a:t> 28 </a:t>
            </a:r>
            <a:r>
              <a:rPr lang="ru-RU" dirty="0" err="1" smtClean="0"/>
              <a:t>ақпан күні Алматы</a:t>
            </a:r>
            <a:r>
              <a:rPr lang="ru-RU" dirty="0" smtClean="0"/>
              <a:t> </a:t>
            </a:r>
            <a:r>
              <a:rPr lang="ru-RU" dirty="0" err="1" smtClean="0"/>
              <a:t>теледидарындағы кешкі</a:t>
            </a:r>
            <a:r>
              <a:rPr lang="ru-RU" dirty="0" smtClean="0"/>
              <a:t> </a:t>
            </a:r>
            <a:r>
              <a:rPr lang="ru-RU" dirty="0" err="1" smtClean="0"/>
              <a:t>жаңалықты үзіп</a:t>
            </a:r>
            <a:r>
              <a:rPr lang="ru-RU" dirty="0" smtClean="0"/>
              <a:t>, </a:t>
            </a:r>
            <a:r>
              <a:rPr lang="ru-RU" dirty="0" err="1" smtClean="0"/>
              <a:t>оның орнына</a:t>
            </a:r>
            <a:r>
              <a:rPr lang="ru-RU" dirty="0" smtClean="0"/>
              <a:t> </a:t>
            </a:r>
            <a:r>
              <a:rPr lang="ru-RU" dirty="0" err="1" smtClean="0"/>
              <a:t>ақын</a:t>
            </a:r>
            <a:r>
              <a:rPr lang="ru-RU" dirty="0" smtClean="0"/>
              <a:t>, </a:t>
            </a:r>
            <a:r>
              <a:rPr lang="ru-RU" dirty="0" err="1" smtClean="0"/>
              <a:t>мемлекет</a:t>
            </a:r>
            <a:r>
              <a:rPr lang="ru-RU" dirty="0" smtClean="0"/>
              <a:t> </a:t>
            </a:r>
            <a:r>
              <a:rPr lang="ru-RU" dirty="0" err="1" smtClean="0"/>
              <a:t>қайраткері</a:t>
            </a:r>
            <a:r>
              <a:rPr lang="ru-RU" dirty="0" smtClean="0"/>
              <a:t>, </a:t>
            </a:r>
            <a:r>
              <a:rPr lang="ru-RU" dirty="0" err="1" smtClean="0"/>
              <a:t>Қазақстан Жазушылар</a:t>
            </a:r>
            <a:r>
              <a:rPr lang="ru-RU" dirty="0" smtClean="0"/>
              <a:t> </a:t>
            </a:r>
            <a:r>
              <a:rPr lang="ru-RU" dirty="0" err="1" smtClean="0"/>
              <a:t>одағының бірінші</a:t>
            </a:r>
            <a:r>
              <a:rPr lang="ru-RU" dirty="0" smtClean="0"/>
              <a:t> </a:t>
            </a:r>
            <a:r>
              <a:rPr lang="ru-RU" dirty="0" err="1" smtClean="0"/>
              <a:t>хатшысы</a:t>
            </a:r>
            <a:r>
              <a:rPr lang="ru-RU" dirty="0" smtClean="0"/>
              <a:t> </a:t>
            </a:r>
            <a:r>
              <a:rPr lang="ru-RU" dirty="0" err="1" smtClean="0"/>
              <a:t>Олжас</a:t>
            </a:r>
            <a:r>
              <a:rPr lang="ru-RU" dirty="0" smtClean="0"/>
              <a:t> </a:t>
            </a:r>
            <a:r>
              <a:rPr lang="ru-RU" dirty="0" err="1" smtClean="0"/>
              <a:t>Сүлейменов </a:t>
            </a:r>
            <a:r>
              <a:rPr lang="ru-RU" dirty="0" smtClean="0"/>
              <a:t>Семей </a:t>
            </a:r>
            <a:r>
              <a:rPr lang="ru-RU" dirty="0" err="1" smtClean="0"/>
              <a:t>ядролық сынақ полигонын</a:t>
            </a:r>
            <a:r>
              <a:rPr lang="ru-RU" dirty="0" smtClean="0"/>
              <a:t> жабу </a:t>
            </a:r>
            <a:r>
              <a:rPr lang="ru-RU" dirty="0" err="1" smtClean="0"/>
              <a:t>мақсатында халықты қозғалысқа бірлесуге</a:t>
            </a:r>
            <a:r>
              <a:rPr lang="ru-RU" dirty="0" smtClean="0"/>
              <a:t> </a:t>
            </a:r>
            <a:r>
              <a:rPr lang="ru-RU" dirty="0" err="1" smtClean="0"/>
              <a:t>шақырды</a:t>
            </a:r>
            <a:r>
              <a:rPr lang="ru-RU" dirty="0" smtClean="0"/>
              <a:t>. </a:t>
            </a:r>
            <a:r>
              <a:rPr lang="ru-RU" dirty="0" err="1" smtClean="0"/>
              <a:t>Бұл қозғалыстың аты</a:t>
            </a:r>
            <a:r>
              <a:rPr lang="ru-RU" dirty="0" smtClean="0"/>
              <a:t> </a:t>
            </a:r>
            <a:r>
              <a:rPr lang="ru-RU" dirty="0" err="1" smtClean="0"/>
              <a:t>Халықаралық ядролық апатқа қарсы </a:t>
            </a:r>
            <a:r>
              <a:rPr lang="ru-RU" dirty="0" smtClean="0"/>
              <a:t>«</a:t>
            </a:r>
            <a:r>
              <a:rPr lang="ru-RU" dirty="0" err="1" smtClean="0"/>
              <a:t>Невада-Семей</a:t>
            </a:r>
            <a:r>
              <a:rPr lang="ru-RU" dirty="0" smtClean="0"/>
              <a:t>» </a:t>
            </a:r>
            <a:r>
              <a:rPr lang="ru-RU" dirty="0" err="1" smtClean="0"/>
              <a:t>деп</a:t>
            </a:r>
            <a:r>
              <a:rPr lang="ru-RU" dirty="0" smtClean="0"/>
              <a:t> </a:t>
            </a:r>
            <a:r>
              <a:rPr lang="ru-RU" dirty="0" err="1" smtClean="0"/>
              <a:t>аталды</a:t>
            </a:r>
            <a:r>
              <a:rPr lang="ru-RU" dirty="0" smtClean="0"/>
              <a:t>. </a:t>
            </a:r>
            <a:r>
              <a:rPr lang="ru-RU" dirty="0" err="1" smtClean="0"/>
              <a:t>Халықаралық қоғамдық ұйымдардың ортақ мүддесі адамзатты</a:t>
            </a:r>
            <a:r>
              <a:rPr lang="ru-RU" dirty="0" smtClean="0"/>
              <a:t>, </a:t>
            </a:r>
            <a:r>
              <a:rPr lang="ru-RU" dirty="0" err="1" smtClean="0"/>
              <a:t>қоршаған ортаны</a:t>
            </a:r>
            <a:r>
              <a:rPr lang="ru-RU" dirty="0" smtClean="0"/>
              <a:t> </a:t>
            </a:r>
            <a:r>
              <a:rPr lang="ru-RU" dirty="0" err="1" smtClean="0"/>
              <a:t>ядролық сынақтан құтқарып қалу еді</a:t>
            </a:r>
            <a:r>
              <a:rPr lang="ru-RU" dirty="0" smtClean="0"/>
              <a:t>. </a:t>
            </a:r>
            <a:r>
              <a:rPr lang="ru-RU" dirty="0" err="1" smtClean="0"/>
              <a:t>Американың </a:t>
            </a:r>
            <a:r>
              <a:rPr lang="ru-RU" dirty="0" smtClean="0"/>
              <a:t>Невада </a:t>
            </a:r>
            <a:r>
              <a:rPr lang="ru-RU" dirty="0" err="1" smtClean="0"/>
              <a:t>штатындағы</a:t>
            </a:r>
            <a:r>
              <a:rPr lang="ru-RU" dirty="0" smtClean="0"/>
              <a:t>, </a:t>
            </a:r>
            <a:r>
              <a:rPr lang="ru-RU" dirty="0" err="1" smtClean="0"/>
              <a:t>Ресейдің Жаңажер аралығындағы</a:t>
            </a:r>
            <a:r>
              <a:rPr lang="ru-RU" dirty="0" smtClean="0"/>
              <a:t>, </a:t>
            </a:r>
            <a:r>
              <a:rPr lang="ru-RU" dirty="0" err="1" smtClean="0"/>
              <a:t>Францияның Мороруадағы және Қытайдың Лобнор</a:t>
            </a:r>
            <a:r>
              <a:rPr lang="ru-RU" dirty="0" smtClean="0"/>
              <a:t> </a:t>
            </a:r>
            <a:r>
              <a:rPr lang="ru-RU" dirty="0" err="1" smtClean="0"/>
              <a:t>өзені жанында</a:t>
            </a:r>
            <a:r>
              <a:rPr lang="ru-RU" dirty="0" smtClean="0"/>
              <a:t> </a:t>
            </a:r>
            <a:r>
              <a:rPr lang="ru-RU" dirty="0" err="1" smtClean="0"/>
              <a:t>орналасқан полигондардың үні өшті</a:t>
            </a:r>
            <a:r>
              <a:rPr lang="ru-RU" dirty="0" smtClean="0"/>
              <a:t>. Осы </a:t>
            </a:r>
            <a:r>
              <a:rPr lang="ru-RU" dirty="0" err="1" smtClean="0"/>
              <a:t>жетістіктің нәтижесінде </a:t>
            </a:r>
            <a:r>
              <a:rPr lang="ru-RU" dirty="0" smtClean="0"/>
              <a:t>1991 </a:t>
            </a:r>
            <a:r>
              <a:rPr lang="ru-RU" dirty="0" err="1" smtClean="0"/>
              <a:t>жылы</a:t>
            </a:r>
            <a:r>
              <a:rPr lang="ru-RU" dirty="0" smtClean="0"/>
              <a:t> 29 </a:t>
            </a:r>
            <a:r>
              <a:rPr lang="ru-RU" dirty="0" err="1" smtClean="0"/>
              <a:t>тамызда</a:t>
            </a:r>
            <a:r>
              <a:rPr lang="ru-RU" dirty="0" smtClean="0"/>
              <a:t> ҚР </a:t>
            </a:r>
            <a:r>
              <a:rPr lang="ru-RU" dirty="0" err="1" smtClean="0"/>
              <a:t>Президенті</a:t>
            </a:r>
            <a:r>
              <a:rPr lang="ru-RU" dirty="0" smtClean="0"/>
              <a:t> Н.Назарбаев «Семей </a:t>
            </a:r>
            <a:r>
              <a:rPr lang="ru-RU" dirty="0" err="1" smtClean="0"/>
              <a:t>ядролық сынақ полигонын</a:t>
            </a:r>
            <a:r>
              <a:rPr lang="ru-RU" dirty="0" smtClean="0"/>
              <a:t> жабу </a:t>
            </a:r>
            <a:r>
              <a:rPr lang="ru-RU" dirty="0" err="1" smtClean="0"/>
              <a:t>туралы</a:t>
            </a:r>
            <a:r>
              <a:rPr lang="ru-RU" dirty="0" smtClean="0"/>
              <a:t>» №409 </a:t>
            </a:r>
            <a:r>
              <a:rPr lang="ru-RU" dirty="0" err="1" smtClean="0"/>
              <a:t>Жарлыққа қол қойды</a:t>
            </a:r>
            <a:r>
              <a:rPr lang="ru-RU" dirty="0" smtClean="0"/>
              <a:t>.</a:t>
            </a:r>
            <a:endParaRPr lang="ru-RU" dirty="0"/>
          </a:p>
        </p:txBody>
      </p:sp>
    </p:spTree>
    <p:extLst>
      <p:ext uri="{BB962C8B-B14F-4D97-AF65-F5344CB8AC3E}">
        <p14:creationId xmlns:p14="http://schemas.microsoft.com/office/powerpoint/2010/main" val="364806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582945" y="1400257"/>
            <a:ext cx="7886700" cy="611288"/>
          </a:xfrm>
        </p:spPr>
        <p:txBody>
          <a:bodyPr>
            <a:normAutofit/>
          </a:bodyPr>
          <a:lstStyle/>
          <a:p>
            <a:pPr algn="ctr"/>
            <a:r>
              <a:rPr lang="kk-KZ"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Жылдар және сандар сөйлейді</a:t>
            </a:r>
            <a:endParaRPr lang="ru-RU"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368490" y="2011545"/>
            <a:ext cx="8101155" cy="4846455"/>
          </a:xfrm>
          <a:prstGeom prst="rect">
            <a:avLst/>
          </a:prstGeom>
        </p:spPr>
        <p:txBody>
          <a:bodyPr wrap="square">
            <a:spAutoFit/>
          </a:bodyPr>
          <a:lstStyle/>
          <a:p>
            <a:pPr>
              <a:lnSpc>
                <a:spcPct val="107000"/>
              </a:lnSpc>
              <a:spcAft>
                <a:spcPts val="600"/>
              </a:spcAft>
            </a:pPr>
            <a:r>
              <a:rPr lang="ru-RU" sz="3200" dirty="0">
                <a:latin typeface="Times New Roman" panose="02020603050405020304" pitchFamily="18" charset="0"/>
                <a:ea typeface="Calibri" panose="020F0502020204030204" pitchFamily="34" charset="0"/>
                <a:cs typeface="Times New Roman" panose="02020603050405020304" pitchFamily="18" charset="0"/>
              </a:rPr>
              <a:t>1949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жылдың</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ru-RU" sz="3200" dirty="0" smtClean="0">
                <a:latin typeface="Times New Roman" panose="02020603050405020304" pitchFamily="18" charset="0"/>
                <a:ea typeface="Calibri" panose="020F0502020204030204" pitchFamily="34" charset="0"/>
                <a:cs typeface="Times New Roman" panose="02020603050405020304" pitchFamily="18" charset="0"/>
              </a:rPr>
              <a:t>29 </a:t>
            </a:r>
            <a:r>
              <a:rPr lang="ru-RU" sz="3200" dirty="0" err="1" smtClean="0">
                <a:latin typeface="Times New Roman" panose="02020603050405020304" pitchFamily="18" charset="0"/>
                <a:ea typeface="Calibri" panose="020F0502020204030204" pitchFamily="34" charset="0"/>
                <a:cs typeface="Times New Roman" panose="02020603050405020304" pitchFamily="18" charset="0"/>
              </a:rPr>
              <a:t>тамыз</a:t>
            </a:r>
            <a:r>
              <a:rPr lang="kk-KZ" sz="3200" dirty="0" smtClean="0">
                <a:latin typeface="Times New Roman" panose="02020603050405020304" pitchFamily="18" charset="0"/>
                <a:ea typeface="Calibri" panose="020F0502020204030204" pitchFamily="34" charset="0"/>
                <a:cs typeface="Times New Roman" panose="02020603050405020304" pitchFamily="18" charset="0"/>
              </a:rPr>
              <a:t>-</a:t>
            </a:r>
            <a:endParaRPr lang="ru-RU"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600"/>
              </a:spcAft>
            </a:pPr>
            <a:r>
              <a:rPr lang="kk-KZ" sz="3200" dirty="0">
                <a:latin typeface="Times New Roman" panose="02020603050405020304" pitchFamily="18" charset="0"/>
                <a:ea typeface="Calibri" panose="020F0502020204030204" pitchFamily="34" charset="0"/>
                <a:cs typeface="Times New Roman" panose="02020603050405020304" pitchFamily="18" charset="0"/>
              </a:rPr>
              <a:t>1953 жылы 12 тамызда –</a:t>
            </a:r>
            <a:endParaRPr lang="ru-RU"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600"/>
              </a:spcAft>
            </a:pPr>
            <a:r>
              <a:rPr lang="kk-KZ" sz="3200" dirty="0">
                <a:latin typeface="Times New Roman" panose="02020603050405020304" pitchFamily="18" charset="0"/>
                <a:ea typeface="Calibri" panose="020F0502020204030204" pitchFamily="34" charset="0"/>
                <a:cs typeface="Times New Roman" panose="02020603050405020304" pitchFamily="18" charset="0"/>
              </a:rPr>
              <a:t>1955 жылдың 22 қарашасында –</a:t>
            </a:r>
            <a:endParaRPr lang="ru-RU"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600"/>
              </a:spcAft>
            </a:pPr>
            <a:r>
              <a:rPr lang="ru-RU" sz="3200" dirty="0">
                <a:latin typeface="Times New Roman" panose="02020603050405020304" pitchFamily="18" charset="0"/>
                <a:ea typeface="Calibri" panose="020F0502020204030204" pitchFamily="34" charset="0"/>
                <a:cs typeface="Times New Roman" panose="02020603050405020304" pitchFamily="18" charset="0"/>
              </a:rPr>
              <a:t>1949-1989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жылдар</a:t>
            </a:r>
            <a:r>
              <a:rPr lang="kk-KZ" sz="3200" dirty="0">
                <a:latin typeface="Times New Roman" panose="02020603050405020304" pitchFamily="18" charset="0"/>
                <a:ea typeface="Calibri" panose="020F0502020204030204" pitchFamily="34" charset="0"/>
                <a:cs typeface="Times New Roman" panose="02020603050405020304" pitchFamily="18" charset="0"/>
              </a:rPr>
              <a:t> -</a:t>
            </a:r>
            <a:endParaRPr lang="ru-RU"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600"/>
              </a:spcAft>
            </a:pPr>
            <a:r>
              <a:rPr lang="kk-KZ" sz="3200" dirty="0">
                <a:latin typeface="Times New Roman" panose="02020603050405020304" pitchFamily="18" charset="0"/>
                <a:ea typeface="Calibri" panose="020F0502020204030204" pitchFamily="34" charset="0"/>
                <a:cs typeface="Times New Roman" panose="02020603050405020304" pitchFamily="18" charset="0"/>
              </a:rPr>
              <a:t>1963 жылдар –</a:t>
            </a:r>
            <a:endParaRPr lang="ru-RU"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600"/>
              </a:spcAft>
            </a:pPr>
            <a:r>
              <a:rPr lang="ru-RU" sz="3200" dirty="0">
                <a:latin typeface="Times New Roman" panose="02020603050405020304" pitchFamily="18" charset="0"/>
                <a:ea typeface="Calibri" panose="020F0502020204030204" pitchFamily="34" charset="0"/>
                <a:cs typeface="Times New Roman" panose="02020603050405020304" pitchFamily="18" charset="0"/>
              </a:rPr>
              <a:t>1989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жылы</a:t>
            </a:r>
            <a:r>
              <a:rPr lang="ru-RU" sz="3200" dirty="0">
                <a:latin typeface="Times New Roman" panose="02020603050405020304" pitchFamily="18" charset="0"/>
                <a:ea typeface="Calibri" panose="020F0502020204030204" pitchFamily="34" charset="0"/>
                <a:cs typeface="Times New Roman" panose="02020603050405020304" pitchFamily="18" charset="0"/>
              </a:rPr>
              <a:t> 28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ақпан</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kk-KZ" sz="3200" dirty="0">
                <a:latin typeface="Times New Roman" panose="02020603050405020304" pitchFamily="18" charset="0"/>
                <a:ea typeface="Calibri" panose="020F0502020204030204" pitchFamily="34" charset="0"/>
                <a:cs typeface="Times New Roman" panose="02020603050405020304" pitchFamily="18" charset="0"/>
              </a:rPr>
              <a:t>–</a:t>
            </a:r>
            <a:endParaRPr lang="ru-RU"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600"/>
              </a:spcAft>
            </a:pPr>
            <a:r>
              <a:rPr lang="ru-RU" sz="3200" dirty="0">
                <a:latin typeface="Times New Roman" panose="02020603050405020304" pitchFamily="18" charset="0"/>
                <a:ea typeface="Calibri" panose="020F0502020204030204" pitchFamily="34" charset="0"/>
                <a:cs typeface="Times New Roman" panose="02020603050405020304" pitchFamily="18" charset="0"/>
              </a:rPr>
              <a:t>1991 </a:t>
            </a:r>
            <a:r>
              <a:rPr lang="ru-RU" sz="3200" dirty="0" err="1">
                <a:latin typeface="Times New Roman" panose="02020603050405020304" pitchFamily="18" charset="0"/>
                <a:ea typeface="Calibri" panose="020F0502020204030204" pitchFamily="34" charset="0"/>
                <a:cs typeface="Times New Roman" panose="02020603050405020304" pitchFamily="18" charset="0"/>
              </a:rPr>
              <a:t>жылы</a:t>
            </a:r>
            <a:r>
              <a:rPr lang="ru-RU" sz="3200" dirty="0">
                <a:latin typeface="Times New Roman" panose="02020603050405020304" pitchFamily="18" charset="0"/>
                <a:ea typeface="Calibri" panose="020F0502020204030204" pitchFamily="34" charset="0"/>
                <a:cs typeface="Times New Roman" panose="02020603050405020304" pitchFamily="18" charset="0"/>
              </a:rPr>
              <a:t> 29 </a:t>
            </a:r>
            <a:r>
              <a:rPr lang="ru-RU" sz="3200" dirty="0" err="1">
                <a:latin typeface="Times New Roman" panose="02020603050405020304" pitchFamily="18" charset="0"/>
                <a:ea typeface="Calibri" panose="020F0502020204030204" pitchFamily="34" charset="0"/>
                <a:cs typeface="Times New Roman" panose="02020603050405020304" pitchFamily="18" charset="0"/>
              </a:rPr>
              <a:t>тамызда</a:t>
            </a:r>
            <a:r>
              <a:rPr lang="ru-RU" sz="3200" dirty="0">
                <a:latin typeface="Times New Roman" panose="02020603050405020304" pitchFamily="18" charset="0"/>
                <a:ea typeface="Calibri" panose="020F0502020204030204" pitchFamily="34" charset="0"/>
                <a:cs typeface="Times New Roman" panose="02020603050405020304" pitchFamily="18" charset="0"/>
              </a:rPr>
              <a:t> </a:t>
            </a:r>
            <a:r>
              <a:rPr lang="kk-KZ" sz="3200" dirty="0">
                <a:latin typeface="Times New Roman" panose="02020603050405020304" pitchFamily="18" charset="0"/>
                <a:ea typeface="Calibri" panose="020F0502020204030204" pitchFamily="34" charset="0"/>
                <a:cs typeface="Times New Roman" panose="02020603050405020304" pitchFamily="18" charset="0"/>
              </a:rPr>
              <a:t>–</a:t>
            </a:r>
            <a:endParaRPr lang="ru-RU"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600"/>
              </a:spcAft>
            </a:pPr>
            <a:r>
              <a:rPr lang="ru-RU" sz="3200" dirty="0">
                <a:latin typeface="Times New Roman" panose="02020603050405020304" pitchFamily="18" charset="0"/>
                <a:ea typeface="Calibri" panose="020F0502020204030204" pitchFamily="34" charset="0"/>
                <a:cs typeface="Times New Roman" panose="02020603050405020304" pitchFamily="18" charset="0"/>
              </a:rPr>
              <a:t>304 000 </a:t>
            </a:r>
            <a:r>
              <a:rPr lang="ru-RU" sz="3200" dirty="0" err="1">
                <a:latin typeface="Times New Roman" panose="02020603050405020304" pitchFamily="18" charset="0"/>
                <a:ea typeface="Calibri" panose="020F0502020204030204" pitchFamily="34" charset="0"/>
                <a:cs typeface="Times New Roman" panose="02020603050405020304" pitchFamily="18" charset="0"/>
              </a:rPr>
              <a:t>шаршы</a:t>
            </a:r>
            <a:r>
              <a:rPr lang="kk-KZ" sz="3200" dirty="0">
                <a:latin typeface="Times New Roman" panose="02020603050405020304" pitchFamily="18" charset="0"/>
                <a:ea typeface="Calibri" panose="020F0502020204030204" pitchFamily="34" charset="0"/>
                <a:cs typeface="Times New Roman" panose="02020603050405020304" pitchFamily="18" charset="0"/>
              </a:rPr>
              <a:t> -</a:t>
            </a:r>
            <a:endParaRPr lang="ru-RU"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Заголовок 6"/>
          <p:cNvSpPr>
            <a:spLocks noGrp="1"/>
          </p:cNvSpPr>
          <p:nvPr>
            <p:ph type="title"/>
          </p:nvPr>
        </p:nvSpPr>
        <p:spPr>
          <a:xfrm>
            <a:off x="701856" y="0"/>
            <a:ext cx="8229600" cy="1143000"/>
          </a:xfrm>
          <a:prstGeom prst="ribbon2">
            <a:avLst/>
          </a:prstGeom>
        </p:spPr>
        <p:style>
          <a:lnRef idx="2">
            <a:schemeClr val="accent2"/>
          </a:lnRef>
          <a:fillRef idx="1">
            <a:schemeClr val="lt1"/>
          </a:fillRef>
          <a:effectRef idx="0">
            <a:schemeClr val="accent2"/>
          </a:effectRef>
          <a:fontRef idx="minor">
            <a:schemeClr val="dk1"/>
          </a:fontRef>
        </p:style>
        <p:txBody>
          <a:bodyPr rtlCol="0" anchor="ctr">
            <a:normAutofit/>
          </a:bodyPr>
          <a:lstStyle/>
          <a:p>
            <a:r>
              <a:rPr lang="kk-KZ" sz="4800" b="1" i="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Кім жылдам?</a:t>
            </a:r>
            <a:endParaRPr lang="ru-RU" sz="4800" b="1" i="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9701" y="4434772"/>
            <a:ext cx="3413082" cy="1962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01949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597942" y="123133"/>
            <a:ext cx="7886700" cy="611288"/>
          </a:xfrm>
        </p:spPr>
        <p:txBody>
          <a:bodyPr>
            <a:normAutofit/>
          </a:bodyPr>
          <a:lstStyle/>
          <a:p>
            <a:pPr algn="ctr"/>
            <a:r>
              <a:rPr lang="kk-KZ"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Жылдар және сандар сөйлейді</a:t>
            </a:r>
            <a:endParaRPr lang="ru-RU"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71650" y="911842"/>
            <a:ext cx="8939283" cy="5329408"/>
          </a:xfrm>
          <a:prstGeom prst="rect">
            <a:avLst/>
          </a:prstGeom>
        </p:spPr>
        <p:txBody>
          <a:bodyPr wrap="square">
            <a:spAutoFit/>
          </a:bodyPr>
          <a:lstStyle/>
          <a:p>
            <a:pPr>
              <a:lnSpc>
                <a:spcPct val="107000"/>
              </a:lnSpc>
              <a:spcAft>
                <a:spcPts val="600"/>
              </a:spcAft>
            </a:pPr>
            <a:r>
              <a:rPr lang="ru-RU" sz="2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1949 </a:t>
            </a:r>
            <a:r>
              <a:rPr lang="ru-RU" sz="2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жылдың</a:t>
            </a:r>
            <a:r>
              <a:rPr lang="ru-RU" sz="2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29</a:t>
            </a:r>
            <a:r>
              <a:rPr lang="kk-KZ" sz="2200" dirty="0">
                <a:latin typeface="Times New Roman" panose="02020603050405020304" pitchFamily="18" charset="0"/>
                <a:ea typeface="Calibri" panose="020F0502020204030204" pitchFamily="34" charset="0"/>
                <a:cs typeface="Times New Roman" panose="02020603050405020304" pitchFamily="18" charset="0"/>
              </a:rPr>
              <a:t>- </a:t>
            </a:r>
            <a:r>
              <a:rPr lang="ru-RU" sz="2200" dirty="0">
                <a:latin typeface="Times New Roman" panose="02020603050405020304" pitchFamily="18" charset="0"/>
                <a:cs typeface="Times New Roman" panose="02020603050405020304" pitchFamily="18" charset="0"/>
              </a:rPr>
              <a:t>Семей </a:t>
            </a:r>
            <a:r>
              <a:rPr lang="ru-RU" sz="2200" dirty="0" err="1">
                <a:latin typeface="Times New Roman" panose="02020603050405020304" pitchFamily="18" charset="0"/>
                <a:cs typeface="Times New Roman" panose="02020603050405020304" pitchFamily="18" charset="0"/>
              </a:rPr>
              <a:t>алғашқы</a:t>
            </a:r>
            <a:r>
              <a:rPr lang="ru-RU" sz="2200" dirty="0">
                <a:latin typeface="Times New Roman" panose="02020603050405020304" pitchFamily="18" charset="0"/>
                <a:cs typeface="Times New Roman" panose="02020603050405020304" pitchFamily="18" charset="0"/>
              </a:rPr>
              <a:t> атом </a:t>
            </a:r>
            <a:r>
              <a:rPr lang="ru-RU" sz="2200" dirty="0" err="1">
                <a:latin typeface="Times New Roman" panose="02020603050405020304" pitchFamily="18" charset="0"/>
                <a:cs typeface="Times New Roman" panose="02020603050405020304" pitchFamily="18" charset="0"/>
              </a:rPr>
              <a:t>бомбасы</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жарылды</a:t>
            </a:r>
            <a:endParaRPr lang="ru-RU" sz="2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600"/>
              </a:spcAft>
            </a:pPr>
            <a:r>
              <a:rPr lang="kk-KZ" sz="2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1953 жылы 12 тамызда </a:t>
            </a:r>
            <a:r>
              <a:rPr lang="kk-KZ" sz="2200" dirty="0">
                <a:latin typeface="Times New Roman" panose="02020603050405020304" pitchFamily="18" charset="0"/>
                <a:ea typeface="Calibri" panose="020F0502020204030204" pitchFamily="34" charset="0"/>
                <a:cs typeface="Times New Roman" panose="02020603050405020304" pitchFamily="18" charset="0"/>
              </a:rPr>
              <a:t>– </a:t>
            </a:r>
            <a:r>
              <a:rPr lang="ru-RU" sz="2200" dirty="0">
                <a:latin typeface="Times New Roman" panose="02020603050405020304" pitchFamily="18" charset="0"/>
                <a:cs typeface="Times New Roman" panose="02020603050405020304" pitchFamily="18" charset="0"/>
              </a:rPr>
              <a:t>2 </a:t>
            </a:r>
            <a:r>
              <a:rPr lang="ru-RU" sz="2200" dirty="0" err="1">
                <a:latin typeface="Times New Roman" panose="02020603050405020304" pitchFamily="18" charset="0"/>
                <a:cs typeface="Times New Roman" panose="02020603050405020304" pitchFamily="18" charset="0"/>
              </a:rPr>
              <a:t>миллионнан</a:t>
            </a:r>
            <a:r>
              <a:rPr lang="ru-RU" sz="2200" dirty="0">
                <a:latin typeface="Times New Roman" panose="02020603050405020304" pitchFamily="18" charset="0"/>
                <a:cs typeface="Times New Roman" panose="02020603050405020304" pitchFamily="18" charset="0"/>
              </a:rPr>
              <a:t> аса </a:t>
            </a:r>
            <a:r>
              <a:rPr lang="ru-RU" sz="2200" dirty="0" err="1">
                <a:latin typeface="Times New Roman" panose="02020603050405020304" pitchFamily="18" charset="0"/>
                <a:cs typeface="Times New Roman" panose="02020603050405020304" pitchFamily="18" charset="0"/>
              </a:rPr>
              <a:t>жазықсыз</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халық</a:t>
            </a:r>
            <a:r>
              <a:rPr lang="ru-RU" sz="2200" dirty="0">
                <a:latin typeface="Times New Roman" panose="02020603050405020304" pitchFamily="18" charset="0"/>
                <a:cs typeface="Times New Roman" panose="02020603050405020304" pitchFamily="18" charset="0"/>
              </a:rPr>
              <a:t> 300-350, 400 рентген </a:t>
            </a:r>
            <a:r>
              <a:rPr lang="ru-RU" sz="2200" dirty="0" err="1">
                <a:latin typeface="Times New Roman" panose="02020603050405020304" pitchFamily="18" charset="0"/>
                <a:cs typeface="Times New Roman" panose="02020603050405020304" pitchFamily="18" charset="0"/>
              </a:rPr>
              <a:t>мөлшерінде</a:t>
            </a:r>
            <a:r>
              <a:rPr lang="ru-RU" sz="2200" dirty="0">
                <a:latin typeface="Times New Roman" panose="02020603050405020304" pitchFamily="18" charset="0"/>
                <a:cs typeface="Times New Roman" panose="02020603050405020304" pitchFamily="18" charset="0"/>
              </a:rPr>
              <a:t> радиация </a:t>
            </a:r>
            <a:r>
              <a:rPr lang="ru-RU" sz="2200" dirty="0" err="1" smtClean="0">
                <a:latin typeface="Times New Roman" panose="02020603050405020304" pitchFamily="18" charset="0"/>
                <a:cs typeface="Times New Roman" panose="02020603050405020304" pitchFamily="18" charset="0"/>
              </a:rPr>
              <a:t>қабылдаған</a:t>
            </a:r>
            <a:endParaRPr lang="ru-RU" sz="2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600"/>
              </a:spcAft>
            </a:pPr>
            <a:r>
              <a:rPr lang="kk-KZ" sz="2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1955 жылдың 22 қарашасында </a:t>
            </a:r>
            <a:r>
              <a:rPr lang="kk-KZ" sz="22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сутегі</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бомбасы</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сыналды</a:t>
            </a:r>
            <a:endParaRPr lang="ru-RU" sz="2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600"/>
              </a:spcAft>
            </a:pPr>
            <a:r>
              <a:rPr lang="ru-RU" sz="2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1949-1989 </a:t>
            </a:r>
            <a:r>
              <a:rPr lang="ru-RU" sz="2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жылдар</a:t>
            </a:r>
            <a:r>
              <a:rPr lang="kk-KZ" sz="2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kk-KZ" sz="22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Семейден</a:t>
            </a:r>
            <a:r>
              <a:rPr lang="ru-RU" sz="2200" dirty="0">
                <a:latin typeface="Times New Roman" panose="02020603050405020304" pitchFamily="18" charset="0"/>
                <a:cs typeface="Times New Roman" panose="02020603050405020304" pitchFamily="18" charset="0"/>
              </a:rPr>
              <a:t> 120 </a:t>
            </a:r>
            <a:r>
              <a:rPr lang="ru-RU" sz="2200" dirty="0" err="1">
                <a:latin typeface="Times New Roman" panose="02020603050405020304" pitchFamily="18" charset="0"/>
                <a:cs typeface="Times New Roman" panose="02020603050405020304" pitchFamily="18" charset="0"/>
              </a:rPr>
              <a:t>шақырым</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жерде</a:t>
            </a:r>
            <a:r>
              <a:rPr lang="ru-RU" sz="2200" dirty="0">
                <a:latin typeface="Times New Roman" panose="02020603050405020304" pitchFamily="18" charset="0"/>
                <a:cs typeface="Times New Roman" panose="02020603050405020304" pitchFamily="18" charset="0"/>
              </a:rPr>
              <a:t> </a:t>
            </a:r>
            <a:r>
              <a:rPr lang="ru-RU" sz="2200" dirty="0" smtClean="0">
                <a:latin typeface="Times New Roman" panose="02020603050405020304" pitchFamily="18" charset="0"/>
                <a:cs typeface="Times New Roman" panose="02020603050405020304" pitchFamily="18" charset="0"/>
              </a:rPr>
              <a:t>498 </a:t>
            </a:r>
            <a:r>
              <a:rPr lang="ru-RU" sz="2200" dirty="0" err="1">
                <a:latin typeface="Times New Roman" panose="02020603050405020304" pitchFamily="18" charset="0"/>
                <a:cs typeface="Times New Roman" panose="02020603050405020304" pitchFamily="18" charset="0"/>
              </a:rPr>
              <a:t>ядролық</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сынақ</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өткен</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екен</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Оның</a:t>
            </a:r>
            <a:r>
              <a:rPr lang="ru-RU" sz="2200" dirty="0">
                <a:latin typeface="Times New Roman" panose="02020603050405020304" pitchFamily="18" charset="0"/>
                <a:cs typeface="Times New Roman" panose="02020603050405020304" pitchFamily="18" charset="0"/>
              </a:rPr>
              <a:t> 88-і </a:t>
            </a:r>
            <a:r>
              <a:rPr lang="ru-RU" sz="2200" dirty="0" err="1">
                <a:latin typeface="Times New Roman" panose="02020603050405020304" pitchFamily="18" charset="0"/>
                <a:cs typeface="Times New Roman" panose="02020603050405020304" pitchFamily="18" charset="0"/>
              </a:rPr>
              <a:t>ауада</a:t>
            </a:r>
            <a:r>
              <a:rPr lang="ru-RU" sz="2200" dirty="0">
                <a:latin typeface="Times New Roman" panose="02020603050405020304" pitchFamily="18" charset="0"/>
                <a:cs typeface="Times New Roman" panose="02020603050405020304" pitchFamily="18" charset="0"/>
              </a:rPr>
              <a:t>, 30-ы </a:t>
            </a:r>
            <a:r>
              <a:rPr lang="ru-RU" sz="2200" dirty="0" err="1">
                <a:latin typeface="Times New Roman" panose="02020603050405020304" pitchFamily="18" charset="0"/>
                <a:cs typeface="Times New Roman" panose="02020603050405020304" pitchFamily="18" charset="0"/>
              </a:rPr>
              <a:t>жер</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бетінде</a:t>
            </a:r>
            <a:r>
              <a:rPr lang="ru-RU" sz="2200" dirty="0">
                <a:latin typeface="Times New Roman" panose="02020603050405020304" pitchFamily="18" charset="0"/>
                <a:cs typeface="Times New Roman" panose="02020603050405020304" pitchFamily="18" charset="0"/>
              </a:rPr>
              <a:t>, 340-ы </a:t>
            </a:r>
            <a:r>
              <a:rPr lang="ru-RU" sz="2200" dirty="0" err="1">
                <a:latin typeface="Times New Roman" panose="02020603050405020304" pitchFamily="18" charset="0"/>
                <a:cs typeface="Times New Roman" panose="02020603050405020304" pitchFamily="18" charset="0"/>
              </a:rPr>
              <a:t>жер</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астында</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жарылған</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Соңғысының</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қуаты</a:t>
            </a:r>
            <a:r>
              <a:rPr lang="ru-RU" sz="2200" dirty="0">
                <a:latin typeface="Times New Roman" panose="02020603050405020304" pitchFamily="18" charset="0"/>
                <a:cs typeface="Times New Roman" panose="02020603050405020304" pitchFamily="18" charset="0"/>
              </a:rPr>
              <a:t> 1,5 мегатонн </a:t>
            </a:r>
            <a:r>
              <a:rPr lang="ru-RU" sz="2200" dirty="0" err="1">
                <a:latin typeface="Times New Roman" panose="02020603050405020304" pitchFamily="18" charset="0"/>
                <a:cs typeface="Times New Roman" panose="02020603050405020304" pitchFamily="18" charset="0"/>
              </a:rPr>
              <a:t>мөлшерінде</a:t>
            </a:r>
            <a:r>
              <a:rPr lang="ru-RU" sz="2200" dirty="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болған</a:t>
            </a:r>
            <a:endParaRPr lang="ru-RU" sz="2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600"/>
              </a:spcAft>
            </a:pPr>
            <a:r>
              <a:rPr lang="ru-RU" sz="2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1989 </a:t>
            </a:r>
            <a:r>
              <a:rPr lang="ru-RU" sz="2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жылы</a:t>
            </a:r>
            <a:r>
              <a:rPr lang="ru-RU" sz="2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28 </a:t>
            </a:r>
            <a:r>
              <a:rPr lang="ru-RU" sz="2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ақпан</a:t>
            </a:r>
            <a:r>
              <a:rPr lang="ru-RU" sz="2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kk-KZ" sz="22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2200" dirty="0">
                <a:latin typeface="Times New Roman" panose="02020603050405020304" pitchFamily="18" charset="0"/>
                <a:cs typeface="Times New Roman" panose="02020603050405020304" pitchFamily="18" charset="0"/>
              </a:rPr>
              <a:t>Семей </a:t>
            </a:r>
            <a:r>
              <a:rPr lang="ru-RU" sz="2200" dirty="0" err="1">
                <a:latin typeface="Times New Roman" panose="02020603050405020304" pitchFamily="18" charset="0"/>
                <a:cs typeface="Times New Roman" panose="02020603050405020304" pitchFamily="18" charset="0"/>
              </a:rPr>
              <a:t>ядролық</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сынақ</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полигонын</a:t>
            </a:r>
            <a:r>
              <a:rPr lang="ru-RU" sz="2200" dirty="0">
                <a:latin typeface="Times New Roman" panose="02020603050405020304" pitchFamily="18" charset="0"/>
                <a:cs typeface="Times New Roman" panose="02020603050405020304" pitchFamily="18" charset="0"/>
              </a:rPr>
              <a:t> жабу </a:t>
            </a:r>
            <a:r>
              <a:rPr lang="ru-RU" sz="2200" dirty="0" err="1">
                <a:latin typeface="Times New Roman" panose="02020603050405020304" pitchFamily="18" charset="0"/>
                <a:cs typeface="Times New Roman" panose="02020603050405020304" pitchFamily="18" charset="0"/>
              </a:rPr>
              <a:t>мақсатында</a:t>
            </a:r>
            <a:r>
              <a:rPr lang="ru-RU" sz="2200" dirty="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халықтық</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қозғалыс</a:t>
            </a:r>
            <a:r>
              <a:rPr lang="ru-RU" sz="2200" dirty="0" smtClean="0">
                <a:latin typeface="Times New Roman" panose="02020603050405020304" pitchFamily="18" charset="0"/>
                <a:cs typeface="Times New Roman" panose="02020603050405020304" pitchFamily="18" charset="0"/>
              </a:rPr>
              <a:t> </a:t>
            </a:r>
            <a:r>
              <a:rPr lang="ru-RU" sz="2200" dirty="0" err="1" smtClean="0">
                <a:latin typeface="Times New Roman" panose="02020603050405020304" pitchFamily="18" charset="0"/>
                <a:cs typeface="Times New Roman" panose="02020603050405020304" pitchFamily="18" charset="0"/>
              </a:rPr>
              <a:t>басталды</a:t>
            </a:r>
            <a:endParaRPr lang="ru-RU" sz="2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600"/>
              </a:spcAft>
            </a:pPr>
            <a:r>
              <a:rPr lang="ru-RU" sz="2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1991 </a:t>
            </a:r>
            <a:r>
              <a:rPr lang="ru-RU" sz="2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жылы</a:t>
            </a:r>
            <a:r>
              <a:rPr lang="ru-RU" sz="2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29 </a:t>
            </a:r>
            <a:r>
              <a:rPr lang="ru-RU" sz="2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тамызда</a:t>
            </a:r>
            <a:r>
              <a:rPr lang="ru-RU" sz="2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kk-KZ" sz="22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2200" dirty="0">
                <a:latin typeface="Times New Roman" panose="02020603050405020304" pitchFamily="18" charset="0"/>
                <a:cs typeface="Times New Roman" panose="02020603050405020304" pitchFamily="18" charset="0"/>
              </a:rPr>
              <a:t>ҚР </a:t>
            </a:r>
            <a:r>
              <a:rPr lang="ru-RU" sz="2200" dirty="0" err="1">
                <a:latin typeface="Times New Roman" panose="02020603050405020304" pitchFamily="18" charset="0"/>
                <a:cs typeface="Times New Roman" panose="02020603050405020304" pitchFamily="18" charset="0"/>
              </a:rPr>
              <a:t>Президенті</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Н.Назарбаев</a:t>
            </a:r>
            <a:r>
              <a:rPr lang="ru-RU" sz="2200" dirty="0">
                <a:latin typeface="Times New Roman" panose="02020603050405020304" pitchFamily="18" charset="0"/>
                <a:cs typeface="Times New Roman" panose="02020603050405020304" pitchFamily="18" charset="0"/>
              </a:rPr>
              <a:t> «Семей </a:t>
            </a:r>
            <a:r>
              <a:rPr lang="ru-RU" sz="2200" dirty="0" err="1">
                <a:latin typeface="Times New Roman" panose="02020603050405020304" pitchFamily="18" charset="0"/>
                <a:cs typeface="Times New Roman" panose="02020603050405020304" pitchFamily="18" charset="0"/>
              </a:rPr>
              <a:t>ядролық</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сынақ</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полигонын</a:t>
            </a:r>
            <a:r>
              <a:rPr lang="ru-RU" sz="2200" dirty="0">
                <a:latin typeface="Times New Roman" panose="02020603050405020304" pitchFamily="18" charset="0"/>
                <a:cs typeface="Times New Roman" panose="02020603050405020304" pitchFamily="18" charset="0"/>
              </a:rPr>
              <a:t> жабу </a:t>
            </a:r>
            <a:r>
              <a:rPr lang="ru-RU" sz="2200" dirty="0" err="1">
                <a:latin typeface="Times New Roman" panose="02020603050405020304" pitchFamily="18" charset="0"/>
                <a:cs typeface="Times New Roman" panose="02020603050405020304" pitchFamily="18" charset="0"/>
              </a:rPr>
              <a:t>туралы</a:t>
            </a:r>
            <a:r>
              <a:rPr lang="ru-RU" sz="2200" dirty="0">
                <a:latin typeface="Times New Roman" panose="02020603050405020304" pitchFamily="18" charset="0"/>
                <a:cs typeface="Times New Roman" panose="02020603050405020304" pitchFamily="18" charset="0"/>
              </a:rPr>
              <a:t>» №409 </a:t>
            </a:r>
            <a:r>
              <a:rPr lang="ru-RU" sz="2200" dirty="0" err="1">
                <a:latin typeface="Times New Roman" panose="02020603050405020304" pitchFamily="18" charset="0"/>
                <a:cs typeface="Times New Roman" panose="02020603050405020304" pitchFamily="18" charset="0"/>
              </a:rPr>
              <a:t>Жарлыққа</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қол</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қойды</a:t>
            </a:r>
            <a:r>
              <a:rPr lang="ru-RU" sz="2200" dirty="0" smtClean="0">
                <a:latin typeface="Times New Roman" panose="02020603050405020304" pitchFamily="18" charset="0"/>
                <a:cs typeface="Times New Roman" panose="02020603050405020304" pitchFamily="18" charset="0"/>
              </a:rPr>
              <a:t>.</a:t>
            </a:r>
            <a:endParaRPr lang="ru-RU" sz="2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600"/>
              </a:spcAft>
            </a:pPr>
            <a:r>
              <a:rPr lang="ru-RU" sz="2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304 000 </a:t>
            </a:r>
            <a:r>
              <a:rPr lang="ru-RU" sz="2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шаршы</a:t>
            </a:r>
            <a:r>
              <a:rPr lang="kk-KZ" sz="2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kk-KZ" sz="22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Сынақтардың</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зардабы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тиген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территорияның</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ауданы</a:t>
            </a:r>
            <a:endParaRPr lang="ru-RU" sz="22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330201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5061</TotalTime>
  <Words>775</Words>
  <Application>Microsoft Office PowerPoint</Application>
  <PresentationFormat>Экран (4:3)</PresentationFormat>
  <Paragraphs>99</Paragraphs>
  <Slides>16</Slides>
  <Notes>0</Notes>
  <HiddenSlides>0</HiddenSlides>
  <MMClips>1</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16</vt:i4>
      </vt:variant>
    </vt:vector>
  </HeadingPairs>
  <TitlesOfParts>
    <vt:vector size="21" baseType="lpstr">
      <vt:lpstr>Arial</vt:lpstr>
      <vt:lpstr>Calibri</vt:lpstr>
      <vt:lpstr>Calibri Light</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Кім жылдам?</vt:lpstr>
      <vt:lpstr>Презентация PowerPoint</vt:lpstr>
      <vt:lpstr> 2 – тапсырма. Тыңдау.  Заман – ай                                                                                                                                   Өлеңін жазған: Ұ. Есдәулет                                                                                                                                   Әнін жазған: Т. Мұхамеджанов  </vt:lpstr>
      <vt:lpstr>Презентация PowerPoint</vt:lpstr>
      <vt:lpstr>Презентация PowerPoint</vt:lpstr>
      <vt:lpstr>Презентация PowerPoint</vt:lpstr>
      <vt:lpstr>Презентация PowerPoint</vt:lpstr>
      <vt:lpstr>Алғыс ағашы</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Динара Дильдаева</dc:creator>
  <cp:lastModifiedBy>Барша</cp:lastModifiedBy>
  <cp:revision>92</cp:revision>
  <dcterms:created xsi:type="dcterms:W3CDTF">2020-12-25T01:58:27Z</dcterms:created>
  <dcterms:modified xsi:type="dcterms:W3CDTF">2022-02-24T04:55:37Z</dcterms:modified>
</cp:coreProperties>
</file>