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9" r:id="rId4"/>
    <p:sldId id="270" r:id="rId5"/>
    <p:sldId id="271" r:id="rId6"/>
    <p:sldId id="272" r:id="rId7"/>
    <p:sldId id="273" r:id="rId8"/>
    <p:sldId id="264"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E8E"/>
    <a:srgbClr val="FFD175"/>
    <a:srgbClr val="080808"/>
    <a:srgbClr val="FFFFCC"/>
    <a:srgbClr val="96969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AE5135FD-1345-4901-94AC-7DADEB1BA36B}" type="datetimeFigureOut">
              <a:rPr lang="ru-KZ" smtClean="0"/>
              <a:t>10.08.2020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155840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E5135FD-1345-4901-94AC-7DADEB1BA36B}" type="datetimeFigureOut">
              <a:rPr lang="ru-KZ" smtClean="0"/>
              <a:t>10.08.2020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27735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E5135FD-1345-4901-94AC-7DADEB1BA36B}" type="datetimeFigureOut">
              <a:rPr lang="ru-KZ" smtClean="0"/>
              <a:t>10.08.2020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108791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E5135FD-1345-4901-94AC-7DADEB1BA36B}" type="datetimeFigureOut">
              <a:rPr lang="ru-KZ" smtClean="0"/>
              <a:t>10.08.2020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46688D8-4B2D-4B77-8B41-18E6958C5668}" type="slidenum">
              <a:rPr lang="ru-KZ" smtClean="0"/>
              <a:t>‹#›</a:t>
            </a:fld>
            <a:endParaRPr lang="ru-KZ"/>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92985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E5135FD-1345-4901-94AC-7DADEB1BA36B}" type="datetimeFigureOut">
              <a:rPr lang="ru-KZ" smtClean="0"/>
              <a:t>10.08.2020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783591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E5135FD-1345-4901-94AC-7DADEB1BA36B}" type="datetimeFigureOut">
              <a:rPr lang="ru-KZ" smtClean="0"/>
              <a:t>10.08.2020</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4065463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AE5135FD-1345-4901-94AC-7DADEB1BA36B}" type="datetimeFigureOut">
              <a:rPr lang="ru-KZ" smtClean="0"/>
              <a:t>10.08.2020</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3838155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E5135FD-1345-4901-94AC-7DADEB1BA36B}" type="datetimeFigureOut">
              <a:rPr lang="ru-KZ" smtClean="0"/>
              <a:t>10.08.2020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2028838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E5135FD-1345-4901-94AC-7DADEB1BA36B}" type="datetimeFigureOut">
              <a:rPr lang="ru-KZ" smtClean="0"/>
              <a:t>10.08.2020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267224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E5135FD-1345-4901-94AC-7DADEB1BA36B}" type="datetimeFigureOut">
              <a:rPr lang="ru-KZ" smtClean="0"/>
              <a:t>10.08.2020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152419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E5135FD-1345-4901-94AC-7DADEB1BA36B}" type="datetimeFigureOut">
              <a:rPr lang="ru-KZ" smtClean="0"/>
              <a:t>10.08.2020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1894254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E5135FD-1345-4901-94AC-7DADEB1BA36B}" type="datetimeFigureOut">
              <a:rPr lang="ru-KZ" smtClean="0"/>
              <a:t>10.08.2020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64206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E5135FD-1345-4901-94AC-7DADEB1BA36B}" type="datetimeFigureOut">
              <a:rPr lang="ru-KZ" smtClean="0"/>
              <a:t>10.08.2020</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240812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E5135FD-1345-4901-94AC-7DADEB1BA36B}" type="datetimeFigureOut">
              <a:rPr lang="ru-KZ" smtClean="0"/>
              <a:t>10.08.2020</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253868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135FD-1345-4901-94AC-7DADEB1BA36B}" type="datetimeFigureOut">
              <a:rPr lang="ru-KZ" smtClean="0"/>
              <a:t>10.08.2020</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373565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E5135FD-1345-4901-94AC-7DADEB1BA36B}" type="datetimeFigureOut">
              <a:rPr lang="ru-KZ" smtClean="0"/>
              <a:t>10.08.2020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58638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E5135FD-1345-4901-94AC-7DADEB1BA36B}" type="datetimeFigureOut">
              <a:rPr lang="ru-KZ" smtClean="0"/>
              <a:t>10.08.2020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D46688D8-4B2D-4B77-8B41-18E6958C5668}" type="slidenum">
              <a:rPr lang="ru-KZ" smtClean="0"/>
              <a:t>‹#›</a:t>
            </a:fld>
            <a:endParaRPr lang="ru-KZ"/>
          </a:p>
        </p:txBody>
      </p:sp>
    </p:spTree>
    <p:extLst>
      <p:ext uri="{BB962C8B-B14F-4D97-AF65-F5344CB8AC3E}">
        <p14:creationId xmlns:p14="http://schemas.microsoft.com/office/powerpoint/2010/main" val="3317133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E5135FD-1345-4901-94AC-7DADEB1BA36B}" type="datetimeFigureOut">
              <a:rPr lang="ru-KZ" smtClean="0"/>
              <a:t>10.08.2020</a:t>
            </a:fld>
            <a:endParaRPr lang="ru-KZ"/>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K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46688D8-4B2D-4B77-8B41-18E6958C5668}" type="slidenum">
              <a:rPr lang="ru-KZ" smtClean="0"/>
              <a:t>‹#›</a:t>
            </a:fld>
            <a:endParaRPr lang="ru-KZ"/>
          </a:p>
        </p:txBody>
      </p:sp>
    </p:spTree>
    <p:extLst>
      <p:ext uri="{BB962C8B-B14F-4D97-AF65-F5344CB8AC3E}">
        <p14:creationId xmlns:p14="http://schemas.microsoft.com/office/powerpoint/2010/main" val="46741674"/>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63E81E4D-27FA-4F15-906E-C94CEA4295FC}"/>
              </a:ext>
            </a:extLst>
          </p:cNvPr>
          <p:cNvSpPr>
            <a:spLocks noGrp="1"/>
          </p:cNvSpPr>
          <p:nvPr>
            <p:ph type="subTitle" idx="1"/>
          </p:nvPr>
        </p:nvSpPr>
        <p:spPr>
          <a:xfrm>
            <a:off x="1595269" y="119650"/>
            <a:ext cx="9001462" cy="1655762"/>
          </a:xfrm>
        </p:spPr>
        <p:txBody>
          <a:bodyPr/>
          <a:lstStyle/>
          <a:p>
            <a:r>
              <a:rPr lang="kk-KZ" dirty="0"/>
              <a:t>«Колутон орта мектебі» КММ</a:t>
            </a:r>
          </a:p>
        </p:txBody>
      </p:sp>
      <p:sp>
        <p:nvSpPr>
          <p:cNvPr id="11" name="Заголовок 10">
            <a:extLst>
              <a:ext uri="{FF2B5EF4-FFF2-40B4-BE49-F238E27FC236}">
                <a16:creationId xmlns:a16="http://schemas.microsoft.com/office/drawing/2014/main" id="{88324E8A-38F7-4800-B066-22F4FE838BF7}"/>
              </a:ext>
            </a:extLst>
          </p:cNvPr>
          <p:cNvSpPr>
            <a:spLocks noGrp="1"/>
          </p:cNvSpPr>
          <p:nvPr>
            <p:ph type="ctrTitle"/>
          </p:nvPr>
        </p:nvSpPr>
        <p:spPr>
          <a:xfrm>
            <a:off x="1595269" y="2472862"/>
            <a:ext cx="9476004" cy="2387600"/>
          </a:xfrm>
        </p:spPr>
        <p:txBody>
          <a:bodyPr>
            <a:normAutofit/>
          </a:bodyPr>
          <a:lstStyle/>
          <a:p>
            <a:r>
              <a:rPr lang="kk-KZ" dirty="0">
                <a:ln>
                  <a:solidFill>
                    <a:srgbClr val="FFC000"/>
                  </a:solidFill>
                </a:ln>
                <a:latin typeface="Times New Roman" panose="02020603050405020304" pitchFamily="18" charset="0"/>
                <a:cs typeface="Times New Roman" panose="02020603050405020304" pitchFamily="18" charset="0"/>
              </a:rPr>
              <a:t>Абай Құнанбаевтың шығармалары</a:t>
            </a:r>
            <a:br>
              <a:rPr lang="kk-KZ" dirty="0">
                <a:ln>
                  <a:solidFill>
                    <a:srgbClr val="FFC000"/>
                  </a:solidFill>
                </a:ln>
                <a:latin typeface="Times New Roman" panose="02020603050405020304" pitchFamily="18" charset="0"/>
                <a:cs typeface="Times New Roman" panose="02020603050405020304" pitchFamily="18" charset="0"/>
              </a:rPr>
            </a:br>
            <a:endParaRPr lang="ru-KZ" dirty="0">
              <a:ln>
                <a:solidFill>
                  <a:srgbClr val="FFC000"/>
                </a:solidFill>
              </a:ln>
            </a:endParaRPr>
          </a:p>
        </p:txBody>
      </p:sp>
    </p:spTree>
    <p:custDataLst>
      <p:tags r:id="rId1"/>
    </p:custDataLst>
    <p:extLst>
      <p:ext uri="{BB962C8B-B14F-4D97-AF65-F5344CB8AC3E}">
        <p14:creationId xmlns:p14="http://schemas.microsoft.com/office/powerpoint/2010/main" val="3524512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12193">
        <p15:prstTrans prst="curtains"/>
      </p:transition>
    </mc:Choice>
    <mc:Fallback xmlns="">
      <p:transition spd="slow" advTm="1219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0EAE39-3A8A-4303-B4BD-7E84F849F815}"/>
              </a:ext>
            </a:extLst>
          </p:cNvPr>
          <p:cNvSpPr>
            <a:spLocks noGrp="1"/>
          </p:cNvSpPr>
          <p:nvPr>
            <p:ph type="title"/>
          </p:nvPr>
        </p:nvSpPr>
        <p:spPr>
          <a:xfrm>
            <a:off x="1223284" y="2255520"/>
            <a:ext cx="10353761" cy="1326321"/>
          </a:xfrm>
        </p:spPr>
        <p:txBody>
          <a:bodyPr>
            <a:normAutofit/>
          </a:bodyPr>
          <a:lstStyle/>
          <a:p>
            <a:r>
              <a:rPr lang="kk-KZ" sz="5400" dirty="0">
                <a:latin typeface="Times New Roman" panose="02020603050405020304" pitchFamily="18" charset="0"/>
                <a:cs typeface="Times New Roman" panose="02020603050405020304" pitchFamily="18" charset="0"/>
              </a:rPr>
              <a:t>Назарларыңызға рақмет</a:t>
            </a:r>
            <a:endParaRPr lang="ru-KZ" sz="5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65235567"/>
      </p:ext>
    </p:extLst>
  </p:cSld>
  <p:clrMapOvr>
    <a:masterClrMapping/>
  </p:clrMapOvr>
  <mc:AlternateContent xmlns:mc="http://schemas.openxmlformats.org/markup-compatibility/2006" xmlns:p14="http://schemas.microsoft.com/office/powerpoint/2010/main">
    <mc:Choice Requires="p14">
      <p:transition spd="slow" p14:dur="1600" advTm="2708">
        <p14:prism isInverted="1"/>
      </p:transition>
    </mc:Choice>
    <mc:Fallback xmlns="">
      <p:transition spd="slow" advTm="270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E7A688-4020-4967-A158-E6BC7F462ACB}"/>
              </a:ext>
            </a:extLst>
          </p:cNvPr>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Биыл Абай атамызға 175-жыл.</a:t>
            </a:r>
            <a:endParaRPr lang="ru-KZ"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78F2CCC1-DDC2-4E72-909A-26F686311B01}"/>
              </a:ext>
            </a:extLst>
          </p:cNvPr>
          <p:cNvPicPr>
            <a:picLocks noChangeAspect="1"/>
          </p:cNvPicPr>
          <p:nvPr/>
        </p:nvPicPr>
        <p:blipFill>
          <a:blip r:embed="rId2"/>
          <a:stretch>
            <a:fillRect/>
          </a:stretch>
        </p:blipFill>
        <p:spPr>
          <a:xfrm>
            <a:off x="2700996" y="1628335"/>
            <a:ext cx="6752493" cy="5064369"/>
          </a:xfrm>
          <a:prstGeom prst="rect">
            <a:avLst/>
          </a:prstGeom>
        </p:spPr>
      </p:pic>
    </p:spTree>
    <p:extLst>
      <p:ext uri="{BB962C8B-B14F-4D97-AF65-F5344CB8AC3E}">
        <p14:creationId xmlns:p14="http://schemas.microsoft.com/office/powerpoint/2010/main" val="1547899792"/>
      </p:ext>
    </p:extLst>
  </p:cSld>
  <p:clrMapOvr>
    <a:masterClrMapping/>
  </p:clrMapOvr>
  <mc:AlternateContent xmlns:mc="http://schemas.openxmlformats.org/markup-compatibility/2006" xmlns:p14="http://schemas.microsoft.com/office/powerpoint/2010/main">
    <mc:Choice Requires="p14">
      <p:transition spd="slow" p14:dur="800" advTm="12895">
        <p:circle/>
      </p:transition>
    </mc:Choice>
    <mc:Fallback xmlns="">
      <p:transition spd="slow" advTm="12895">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C31FA05-ED47-4DE5-AF59-A8C70E11BC8E}"/>
              </a:ext>
            </a:extLst>
          </p:cNvPr>
          <p:cNvPicPr>
            <a:picLocks noChangeAspect="1"/>
          </p:cNvPicPr>
          <p:nvPr/>
        </p:nvPicPr>
        <p:blipFill>
          <a:blip r:embed="rId2"/>
          <a:stretch>
            <a:fillRect/>
          </a:stretch>
        </p:blipFill>
        <p:spPr>
          <a:xfrm>
            <a:off x="1524146" y="183502"/>
            <a:ext cx="8645626" cy="6490995"/>
          </a:xfrm>
          <a:prstGeom prst="rect">
            <a:avLst/>
          </a:prstGeom>
        </p:spPr>
      </p:pic>
    </p:spTree>
    <p:extLst>
      <p:ext uri="{BB962C8B-B14F-4D97-AF65-F5344CB8AC3E}">
        <p14:creationId xmlns:p14="http://schemas.microsoft.com/office/powerpoint/2010/main" val="339338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7E1DB9C-6353-48D1-B722-E8C4B68A1864}"/>
              </a:ext>
            </a:extLst>
          </p:cNvPr>
          <p:cNvPicPr>
            <a:picLocks noChangeAspect="1"/>
          </p:cNvPicPr>
          <p:nvPr/>
        </p:nvPicPr>
        <p:blipFill>
          <a:blip r:embed="rId2"/>
          <a:stretch>
            <a:fillRect/>
          </a:stretch>
        </p:blipFill>
        <p:spPr>
          <a:xfrm>
            <a:off x="1373947" y="0"/>
            <a:ext cx="9144000" cy="6858000"/>
          </a:xfrm>
          <a:prstGeom prst="rect">
            <a:avLst/>
          </a:prstGeom>
        </p:spPr>
      </p:pic>
    </p:spTree>
    <p:extLst>
      <p:ext uri="{BB962C8B-B14F-4D97-AF65-F5344CB8AC3E}">
        <p14:creationId xmlns:p14="http://schemas.microsoft.com/office/powerpoint/2010/main" val="361908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виток: горизонтальный 5">
            <a:extLst>
              <a:ext uri="{FF2B5EF4-FFF2-40B4-BE49-F238E27FC236}">
                <a16:creationId xmlns:a16="http://schemas.microsoft.com/office/drawing/2014/main" id="{BC74CCFF-4B7A-4E56-B2CE-2EABC7CA17E6}"/>
              </a:ext>
            </a:extLst>
          </p:cNvPr>
          <p:cNvSpPr/>
          <p:nvPr/>
        </p:nvSpPr>
        <p:spPr>
          <a:xfrm>
            <a:off x="648302" y="667193"/>
            <a:ext cx="10895395" cy="6190807"/>
          </a:xfrm>
          <a:prstGeom prst="horizontalScroll">
            <a:avLst>
              <a:gd name="adj" fmla="val 4386"/>
            </a:avLst>
          </a:prstGeom>
          <a:solidFill>
            <a:srgbClr val="FACE8E"/>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KZ"/>
          </a:p>
        </p:txBody>
      </p:sp>
      <p:pic>
        <p:nvPicPr>
          <p:cNvPr id="4" name="Рисунок 3">
            <a:extLst>
              <a:ext uri="{FF2B5EF4-FFF2-40B4-BE49-F238E27FC236}">
                <a16:creationId xmlns:a16="http://schemas.microsoft.com/office/drawing/2014/main" id="{8A3236F0-574E-47FF-9E4F-154D2FC532DD}"/>
              </a:ext>
            </a:extLst>
          </p:cNvPr>
          <p:cNvPicPr>
            <a:picLocks noChangeAspect="1"/>
          </p:cNvPicPr>
          <p:nvPr/>
        </p:nvPicPr>
        <p:blipFill rotWithShape="1">
          <a:blip r:embed="rId2"/>
          <a:srcRect l="15264" t="20803" r="2684" b="8359"/>
          <a:stretch/>
        </p:blipFill>
        <p:spPr>
          <a:xfrm>
            <a:off x="1828799" y="1007884"/>
            <a:ext cx="8632998" cy="5589864"/>
          </a:xfrm>
          <a:prstGeom prst="rect">
            <a:avLst/>
          </a:prstGeom>
        </p:spPr>
      </p:pic>
      <p:sp>
        <p:nvSpPr>
          <p:cNvPr id="5" name="Заголовок 4">
            <a:extLst>
              <a:ext uri="{FF2B5EF4-FFF2-40B4-BE49-F238E27FC236}">
                <a16:creationId xmlns:a16="http://schemas.microsoft.com/office/drawing/2014/main" id="{B997CFC7-2E87-4A7C-9402-12B81DA45F64}"/>
              </a:ext>
            </a:extLst>
          </p:cNvPr>
          <p:cNvSpPr>
            <a:spLocks noGrp="1"/>
          </p:cNvSpPr>
          <p:nvPr>
            <p:ph type="title"/>
          </p:nvPr>
        </p:nvSpPr>
        <p:spPr>
          <a:xfrm>
            <a:off x="1034003" y="1"/>
            <a:ext cx="10353761" cy="1007884"/>
          </a:xfrm>
        </p:spPr>
        <p:txBody>
          <a:bodyPr/>
          <a:lstStyle/>
          <a:p>
            <a:r>
              <a:rPr lang="kk-KZ" dirty="0"/>
              <a:t>Адамның кейбір кездері</a:t>
            </a:r>
            <a:endParaRPr lang="ru-KZ" dirty="0"/>
          </a:p>
        </p:txBody>
      </p:sp>
    </p:spTree>
    <p:extLst>
      <p:ext uri="{BB962C8B-B14F-4D97-AF65-F5344CB8AC3E}">
        <p14:creationId xmlns:p14="http://schemas.microsoft.com/office/powerpoint/2010/main" val="9743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CCDA01C-874F-4213-BCF7-EDA71FF6A193}"/>
              </a:ext>
            </a:extLst>
          </p:cNvPr>
          <p:cNvPicPr>
            <a:picLocks noChangeAspect="1"/>
          </p:cNvPicPr>
          <p:nvPr/>
        </p:nvPicPr>
        <p:blipFill>
          <a:blip r:embed="rId2"/>
          <a:stretch>
            <a:fillRect/>
          </a:stretch>
        </p:blipFill>
        <p:spPr>
          <a:xfrm>
            <a:off x="1692724" y="123092"/>
            <a:ext cx="8806551" cy="6611815"/>
          </a:xfrm>
          <a:prstGeom prst="rect">
            <a:avLst/>
          </a:prstGeom>
        </p:spPr>
      </p:pic>
    </p:spTree>
    <p:extLst>
      <p:ext uri="{BB962C8B-B14F-4D97-AF65-F5344CB8AC3E}">
        <p14:creationId xmlns:p14="http://schemas.microsoft.com/office/powerpoint/2010/main" val="570534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AB8EC07-DDAA-4E23-93AD-A1712EB124FC}"/>
              </a:ext>
            </a:extLst>
          </p:cNvPr>
          <p:cNvPicPr>
            <a:picLocks noChangeAspect="1"/>
          </p:cNvPicPr>
          <p:nvPr/>
        </p:nvPicPr>
        <p:blipFill>
          <a:blip r:embed="rId2"/>
          <a:stretch>
            <a:fillRect/>
          </a:stretch>
        </p:blipFill>
        <p:spPr>
          <a:xfrm>
            <a:off x="336455" y="1027401"/>
            <a:ext cx="3478676" cy="52944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4" name="Рисунок 3">
            <a:extLst>
              <a:ext uri="{FF2B5EF4-FFF2-40B4-BE49-F238E27FC236}">
                <a16:creationId xmlns:a16="http://schemas.microsoft.com/office/drawing/2014/main" id="{B6CC8DD3-F856-4244-B01A-E4F1CB8B3BAA}"/>
              </a:ext>
            </a:extLst>
          </p:cNvPr>
          <p:cNvPicPr>
            <a:picLocks noChangeAspect="1"/>
          </p:cNvPicPr>
          <p:nvPr/>
        </p:nvPicPr>
        <p:blipFill rotWithShape="1">
          <a:blip r:embed="rId3"/>
          <a:srcRect l="29668" t="8889" r="29155" b="8889"/>
          <a:stretch/>
        </p:blipFill>
        <p:spPr>
          <a:xfrm>
            <a:off x="7662205" y="609600"/>
            <a:ext cx="3770142" cy="5638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Рисунок 4">
            <a:extLst>
              <a:ext uri="{FF2B5EF4-FFF2-40B4-BE49-F238E27FC236}">
                <a16:creationId xmlns:a16="http://schemas.microsoft.com/office/drawing/2014/main" id="{6E3FDAAA-08BF-4371-8454-4169616A196B}"/>
              </a:ext>
            </a:extLst>
          </p:cNvPr>
          <p:cNvPicPr>
            <a:picLocks noChangeAspect="1"/>
          </p:cNvPicPr>
          <p:nvPr/>
        </p:nvPicPr>
        <p:blipFill rotWithShape="1">
          <a:blip r:embed="rId4"/>
          <a:srcRect b="6013"/>
          <a:stretch/>
        </p:blipFill>
        <p:spPr>
          <a:xfrm>
            <a:off x="3937930" y="1100870"/>
            <a:ext cx="3724275" cy="514753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01652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B26FA6-7553-4F60-ABE8-BB6E53711227}"/>
              </a:ext>
            </a:extLst>
          </p:cNvPr>
          <p:cNvSpPr>
            <a:spLocks noGrp="1"/>
          </p:cNvSpPr>
          <p:nvPr>
            <p:ph type="title"/>
          </p:nvPr>
        </p:nvSpPr>
        <p:spPr/>
        <p:txBody>
          <a:bodyPr>
            <a:normAutofit fontScale="90000"/>
          </a:bodyPr>
          <a:lstStyle/>
          <a:p>
            <a:r>
              <a:rPr lang="kk-KZ" dirty="0">
                <a:effectLst/>
                <a:latin typeface="Times New Roman" panose="02020603050405020304" pitchFamily="18" charset="0"/>
                <a:cs typeface="Times New Roman" panose="02020603050405020304" pitchFamily="18" charset="0"/>
              </a:rPr>
              <a:t>А.Құнанбаевтың  Қара сөзіндегі – адамгершілік бастауы. </a:t>
            </a:r>
            <a:br>
              <a:rPr lang="ru-KZ" dirty="0">
                <a:effectLst/>
                <a:latin typeface="Times New Roman" panose="02020603050405020304" pitchFamily="18" charset="0"/>
                <a:cs typeface="Times New Roman" panose="02020603050405020304" pitchFamily="18" charset="0"/>
              </a:rPr>
            </a:br>
            <a:endParaRPr lang="ru-KZ"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681CEDE3-563B-4752-9835-2A306104AB4A}"/>
              </a:ext>
            </a:extLst>
          </p:cNvPr>
          <p:cNvPicPr>
            <a:picLocks noChangeAspect="1"/>
          </p:cNvPicPr>
          <p:nvPr/>
        </p:nvPicPr>
        <p:blipFill>
          <a:blip r:embed="rId3"/>
          <a:stretch>
            <a:fillRect/>
          </a:stretch>
        </p:blipFill>
        <p:spPr>
          <a:xfrm>
            <a:off x="602713" y="1693984"/>
            <a:ext cx="3333750" cy="4876800"/>
          </a:xfrm>
          <a:prstGeom prst="rect">
            <a:avLst/>
          </a:prstGeom>
        </p:spPr>
      </p:pic>
      <p:sp>
        <p:nvSpPr>
          <p:cNvPr id="6" name="Стрелка: влево 5">
            <a:extLst>
              <a:ext uri="{FF2B5EF4-FFF2-40B4-BE49-F238E27FC236}">
                <a16:creationId xmlns:a16="http://schemas.microsoft.com/office/drawing/2014/main" id="{E8BAFD69-86B3-4EBD-9917-34207DEF405F}"/>
              </a:ext>
            </a:extLst>
          </p:cNvPr>
          <p:cNvSpPr/>
          <p:nvPr/>
        </p:nvSpPr>
        <p:spPr>
          <a:xfrm>
            <a:off x="4085086" y="1600130"/>
            <a:ext cx="6704834" cy="1326321"/>
          </a:xfrm>
          <a:prstGeom prst="leftArrow">
            <a:avLst/>
          </a:prstGeom>
          <a:solidFill>
            <a:srgbClr val="00B0F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kk-KZ" sz="3200" dirty="0"/>
              <a:t>Ел мінезі жөнінде</a:t>
            </a:r>
            <a:endParaRPr lang="ru-KZ" sz="3200" dirty="0"/>
          </a:p>
        </p:txBody>
      </p:sp>
      <p:sp>
        <p:nvSpPr>
          <p:cNvPr id="7" name="Стрелка: влево 6">
            <a:extLst>
              <a:ext uri="{FF2B5EF4-FFF2-40B4-BE49-F238E27FC236}">
                <a16:creationId xmlns:a16="http://schemas.microsoft.com/office/drawing/2014/main" id="{B0BC7D76-0CB0-4EBC-AC46-EF4891ED800E}"/>
              </a:ext>
            </a:extLst>
          </p:cNvPr>
          <p:cNvSpPr/>
          <p:nvPr/>
        </p:nvSpPr>
        <p:spPr>
          <a:xfrm>
            <a:off x="4085084" y="2353189"/>
            <a:ext cx="6704834" cy="1326321"/>
          </a:xfrm>
          <a:prstGeom prst="leftArrow">
            <a:avLst/>
          </a:prstGeom>
          <a:solidFill>
            <a:srgbClr val="00B0F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kk-KZ" sz="3200" dirty="0"/>
              <a:t>Оқу-ғылым жөнінде</a:t>
            </a:r>
            <a:endParaRPr lang="ru-KZ" sz="3200" dirty="0"/>
          </a:p>
        </p:txBody>
      </p:sp>
      <p:sp>
        <p:nvSpPr>
          <p:cNvPr id="8" name="Стрелка: влево 7">
            <a:extLst>
              <a:ext uri="{FF2B5EF4-FFF2-40B4-BE49-F238E27FC236}">
                <a16:creationId xmlns:a16="http://schemas.microsoft.com/office/drawing/2014/main" id="{7370F459-6333-451F-BB6A-1166CBBC0470}"/>
              </a:ext>
            </a:extLst>
          </p:cNvPr>
          <p:cNvSpPr/>
          <p:nvPr/>
        </p:nvSpPr>
        <p:spPr>
          <a:xfrm>
            <a:off x="4085083" y="3253820"/>
            <a:ext cx="6704835" cy="1326322"/>
          </a:xfrm>
          <a:prstGeom prst="leftArrow">
            <a:avLst/>
          </a:prstGeom>
          <a:solidFill>
            <a:srgbClr val="00B0F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kk-KZ" sz="3200" dirty="0"/>
              <a:t>Мақал афоризмдер</a:t>
            </a:r>
            <a:endParaRPr lang="ru-KZ" sz="3200" dirty="0"/>
          </a:p>
        </p:txBody>
      </p:sp>
      <p:sp>
        <p:nvSpPr>
          <p:cNvPr id="9" name="Стрелка: влево 8">
            <a:extLst>
              <a:ext uri="{FF2B5EF4-FFF2-40B4-BE49-F238E27FC236}">
                <a16:creationId xmlns:a16="http://schemas.microsoft.com/office/drawing/2014/main" id="{D9E91CFA-5D75-45EA-85BE-41866F0A035E}"/>
              </a:ext>
            </a:extLst>
          </p:cNvPr>
          <p:cNvSpPr/>
          <p:nvPr/>
        </p:nvSpPr>
        <p:spPr>
          <a:xfrm>
            <a:off x="4085082" y="4132384"/>
            <a:ext cx="6704834" cy="1326323"/>
          </a:xfrm>
          <a:prstGeom prst="leftArrow">
            <a:avLst/>
          </a:prstGeom>
          <a:solidFill>
            <a:srgbClr val="00B0F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kk-KZ" sz="3200" dirty="0"/>
              <a:t>Тәлім-тәрбие жөнінде</a:t>
            </a:r>
            <a:endParaRPr lang="ru-KZ" sz="3200" dirty="0"/>
          </a:p>
        </p:txBody>
      </p:sp>
      <p:sp>
        <p:nvSpPr>
          <p:cNvPr id="10" name="Стрелка: влево 9">
            <a:extLst>
              <a:ext uri="{FF2B5EF4-FFF2-40B4-BE49-F238E27FC236}">
                <a16:creationId xmlns:a16="http://schemas.microsoft.com/office/drawing/2014/main" id="{29756B41-E625-4ED5-9259-66E370672F94}"/>
              </a:ext>
            </a:extLst>
          </p:cNvPr>
          <p:cNvSpPr/>
          <p:nvPr/>
        </p:nvSpPr>
        <p:spPr>
          <a:xfrm>
            <a:off x="4085080" y="4985615"/>
            <a:ext cx="6704834" cy="1326323"/>
          </a:xfrm>
          <a:prstGeom prst="leftArrow">
            <a:avLst/>
          </a:prstGeom>
          <a:solidFill>
            <a:srgbClr val="00B0F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kk-KZ" sz="3200" dirty="0"/>
              <a:t>Адамгершілік жөнінде</a:t>
            </a:r>
            <a:endParaRPr lang="ru-KZ" sz="3200" dirty="0"/>
          </a:p>
        </p:txBody>
      </p:sp>
    </p:spTree>
    <p:custDataLst>
      <p:tags r:id="rId1"/>
    </p:custDataLst>
    <p:extLst>
      <p:ext uri="{BB962C8B-B14F-4D97-AF65-F5344CB8AC3E}">
        <p14:creationId xmlns:p14="http://schemas.microsoft.com/office/powerpoint/2010/main" val="4270617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742">
        <p15:prstTrans prst="peelOff"/>
      </p:transition>
    </mc:Choice>
    <mc:Fallback xmlns="">
      <p:transition spd="slow" advTm="1774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DB4EA2-16AD-4945-B497-DFC7F1342EE0}"/>
              </a:ext>
            </a:extLst>
          </p:cNvPr>
          <p:cNvSpPr>
            <a:spLocks noGrp="1"/>
          </p:cNvSpPr>
          <p:nvPr>
            <p:ph type="title"/>
          </p:nvPr>
        </p:nvSpPr>
        <p:spPr/>
        <p:txBody>
          <a:bodyPr/>
          <a:lstStyle/>
          <a:p>
            <a:r>
              <a:rPr lang="kk-KZ" dirty="0">
                <a:latin typeface="Times New Roman" panose="02020603050405020304" pitchFamily="18" charset="0"/>
                <a:cs typeface="Times New Roman" panose="02020603050405020304" pitchFamily="18" charset="0"/>
              </a:rPr>
              <a:t>Отыз алтыншы қара сөзі</a:t>
            </a:r>
            <a:endParaRPr lang="ru-KZ" dirty="0">
              <a:latin typeface="Times New Roman" panose="02020603050405020304" pitchFamily="18" charset="0"/>
              <a:cs typeface="Times New Roman" panose="02020603050405020304" pitchFamily="18" charset="0"/>
            </a:endParaRPr>
          </a:p>
        </p:txBody>
      </p:sp>
      <p:sp>
        <p:nvSpPr>
          <p:cNvPr id="5" name="Свиток: горизонтальный 4">
            <a:extLst>
              <a:ext uri="{FF2B5EF4-FFF2-40B4-BE49-F238E27FC236}">
                <a16:creationId xmlns:a16="http://schemas.microsoft.com/office/drawing/2014/main" id="{CD9576CC-40C8-4A0C-B6A5-4161AF805FC7}"/>
              </a:ext>
            </a:extLst>
          </p:cNvPr>
          <p:cNvSpPr/>
          <p:nvPr/>
        </p:nvSpPr>
        <p:spPr>
          <a:xfrm>
            <a:off x="519234" y="1248507"/>
            <a:ext cx="10748322" cy="5405511"/>
          </a:xfrm>
          <a:prstGeom prst="horizontalScroll">
            <a:avLst/>
          </a:prstGeom>
          <a:solidFill>
            <a:srgbClr val="FFFFCC"/>
          </a:solidFill>
          <a:ln>
            <a:solidFill>
              <a:srgbClr val="080808"/>
            </a:solidFill>
          </a:ln>
        </p:spPr>
        <p:style>
          <a:lnRef idx="2">
            <a:schemeClr val="accent3"/>
          </a:lnRef>
          <a:fillRef idx="1">
            <a:schemeClr val="lt1"/>
          </a:fillRef>
          <a:effectRef idx="0">
            <a:schemeClr val="accent3"/>
          </a:effectRef>
          <a:fontRef idx="minor">
            <a:schemeClr val="dk1"/>
          </a:fontRef>
        </p:style>
        <p:txBody>
          <a:bodyPr rtlCol="0" anchor="ctr"/>
          <a:lstStyle/>
          <a:p>
            <a:r>
              <a:rPr lang="kk-KZ" dirty="0">
                <a:solidFill>
                  <a:srgbClr val="080808"/>
                </a:solidFill>
              </a:rPr>
              <a:t>Отыз алтыншы қара сөзінде Абай Құнанбаев «ар-ұят, иман» туралы сөз етеді. </a:t>
            </a:r>
            <a:endParaRPr lang="ru-KZ" dirty="0">
              <a:solidFill>
                <a:srgbClr val="080808"/>
              </a:solidFill>
            </a:endParaRPr>
          </a:p>
          <a:p>
            <a:r>
              <a:rPr lang="kk-KZ" dirty="0">
                <a:solidFill>
                  <a:srgbClr val="080808"/>
                </a:solidFill>
              </a:rPr>
              <a:t>Ар-ұят, иманды жан ешкімнің ақысын жеп, ала жібін аттамай, өз еңбегімен дүние жинап күн көріп жатқан, кісіге қиянат жасамайтын жан. Бұл адамның ең тамаша қасиеттерінің бірі. Өз бойына осы бір қасиеттерді дарыта білген адам иманды деп танылатыны сөзсіз.</a:t>
            </a:r>
            <a:endParaRPr lang="ru-KZ" dirty="0">
              <a:solidFill>
                <a:srgbClr val="080808"/>
              </a:solidFill>
            </a:endParaRPr>
          </a:p>
          <a:p>
            <a:r>
              <a:rPr lang="kk-KZ" dirty="0">
                <a:solidFill>
                  <a:srgbClr val="080808"/>
                </a:solidFill>
              </a:rPr>
              <a:t>Иман-деген қазақ даласында әр білімінің басты ұғымына айналған. Халқымыздың жақсы адамды иманжүзді дейтіні де содан. Мұсылмандық түсінікте иманды адам ғибратсыз болмайды.</a:t>
            </a:r>
            <a:endParaRPr lang="ru-KZ" dirty="0">
              <a:solidFill>
                <a:srgbClr val="080808"/>
              </a:solidFill>
            </a:endParaRPr>
          </a:p>
          <a:p>
            <a:r>
              <a:rPr lang="kk-KZ" dirty="0">
                <a:solidFill>
                  <a:srgbClr val="080808"/>
                </a:solidFill>
              </a:rPr>
              <a:t>Абай адамның адамгершілік, имандылық, ар - ұят сезімдеріне айрықша мән береді. Осындай сезімдерді бойға дарыту үшін адам жаман мінезден арылып, өзін - өзі тәрбиелеуі керек деп есептеймін.</a:t>
            </a:r>
            <a:endParaRPr lang="ru-KZ" dirty="0">
              <a:solidFill>
                <a:srgbClr val="080808"/>
              </a:solidFill>
            </a:endParaRPr>
          </a:p>
        </p:txBody>
      </p:sp>
    </p:spTree>
    <p:custDataLst>
      <p:tags r:id="rId1"/>
    </p:custDataLst>
    <p:extLst>
      <p:ext uri="{BB962C8B-B14F-4D97-AF65-F5344CB8AC3E}">
        <p14:creationId xmlns:p14="http://schemas.microsoft.com/office/powerpoint/2010/main" val="3123907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5110">
        <p15:prstTrans prst="pageCurlDouble"/>
      </p:transition>
    </mc:Choice>
    <mc:Fallback xmlns="">
      <p:transition spd="slow" advTm="5511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9"/>
</p:tagLst>
</file>

<file path=ppt/tags/tag2.xml><?xml version="1.0" encoding="utf-8"?>
<p:tagLst xmlns:a="http://schemas.openxmlformats.org/drawingml/2006/main" xmlns:r="http://schemas.openxmlformats.org/officeDocument/2006/relationships" xmlns:p="http://schemas.openxmlformats.org/presentationml/2006/main">
  <p:tag name="TIMING" val="|5.9|2.7|1.7|2.1|2.2"/>
</p:tagLst>
</file>

<file path=ppt/tags/tag3.xml><?xml version="1.0" encoding="utf-8"?>
<p:tagLst xmlns:a="http://schemas.openxmlformats.org/drawingml/2006/main" xmlns:r="http://schemas.openxmlformats.org/officeDocument/2006/relationships" xmlns:p="http://schemas.openxmlformats.org/presentationml/2006/main">
  <p:tag name="TIMING" val="|2.2"/>
</p:tagLst>
</file>

<file path=ppt/tags/tag4.xml><?xml version="1.0" encoding="utf-8"?>
<p:tagLst xmlns:a="http://schemas.openxmlformats.org/drawingml/2006/main" xmlns:r="http://schemas.openxmlformats.org/officeDocument/2006/relationships" xmlns:p="http://schemas.openxmlformats.org/presentationml/2006/main">
  <p:tag name="TIMING" val="|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Другая 7">
      <a:dk1>
        <a:srgbClr val="00B276"/>
      </a:dk1>
      <a:lt1>
        <a:sysClr val="window" lastClr="FFFFFF"/>
      </a:lt1>
      <a:dk2>
        <a:srgbClr val="0CFFAE"/>
      </a:dk2>
      <a:lt2>
        <a:srgbClr val="0CFFAE"/>
      </a:lt2>
      <a:accent1>
        <a:srgbClr val="0CFFAE"/>
      </a:accent1>
      <a:accent2>
        <a:srgbClr val="0CFFAE"/>
      </a:accent2>
      <a:accent3>
        <a:srgbClr val="0CFFAE"/>
      </a:accent3>
      <a:accent4>
        <a:srgbClr val="0CFFAE"/>
      </a:accent4>
      <a:accent5>
        <a:srgbClr val="00B276"/>
      </a:accent5>
      <a:accent6>
        <a:srgbClr val="00B276"/>
      </a:accent6>
      <a:hlink>
        <a:srgbClr val="00B276"/>
      </a:hlink>
      <a:folHlink>
        <a:srgbClr val="00B276"/>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Ion Boardroom</Template>
  <TotalTime>392</TotalTime>
  <Words>161</Words>
  <Application>Microsoft Office PowerPoint</Application>
  <PresentationFormat>Широкоэкранный</PresentationFormat>
  <Paragraphs>16</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Bookman Old Style</vt:lpstr>
      <vt:lpstr>Rockwell</vt:lpstr>
      <vt:lpstr>Times New Roman</vt:lpstr>
      <vt:lpstr>Damask</vt:lpstr>
      <vt:lpstr>Абай Құнанбаевтың шығармалары </vt:lpstr>
      <vt:lpstr>Биыл Абай атамызға 175-жыл.</vt:lpstr>
      <vt:lpstr>Презентация PowerPoint</vt:lpstr>
      <vt:lpstr>Презентация PowerPoint</vt:lpstr>
      <vt:lpstr>Адамның кейбір кездері</vt:lpstr>
      <vt:lpstr>Презентация PowerPoint</vt:lpstr>
      <vt:lpstr>Презентация PowerPoint</vt:lpstr>
      <vt:lpstr>А.Құнанбаевтың  Қара сөзіндегі – адамгершілік бастауы.  </vt:lpstr>
      <vt:lpstr>Отыз алтыншы қара сөзі</vt:lpstr>
      <vt:lpstr>Назарларыңызға рақмет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Абай Құнанбаев шығармашылығындағы тәрбие бастауы</dc:title>
  <dc:creator>Санжар Шокыбаев</dc:creator>
  <cp:lastModifiedBy>Санжар Шокыбаев</cp:lastModifiedBy>
  <cp:revision>23</cp:revision>
  <dcterms:created xsi:type="dcterms:W3CDTF">2020-05-06T09:01:46Z</dcterms:created>
  <dcterms:modified xsi:type="dcterms:W3CDTF">2020-08-10T17:02:02Z</dcterms:modified>
</cp:coreProperties>
</file>