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90" r:id="rId3"/>
    <p:sldId id="291" r:id="rId4"/>
    <p:sldId id="292" r:id="rId5"/>
    <p:sldId id="276" r:id="rId6"/>
    <p:sldId id="280" r:id="rId7"/>
    <p:sldId id="293" r:id="rId8"/>
    <p:sldId id="271" r:id="rId9"/>
    <p:sldId id="294" r:id="rId10"/>
    <p:sldId id="295" r:id="rId11"/>
    <p:sldId id="297" r:id="rId12"/>
    <p:sldId id="266" r:id="rId13"/>
    <p:sldId id="29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56" autoAdjust="0"/>
    <p:restoredTop sz="94660" autoAdjust="0"/>
  </p:normalViewPr>
  <p:slideViewPr>
    <p:cSldViewPr>
      <p:cViewPr>
        <p:scale>
          <a:sx n="76" d="100"/>
          <a:sy n="76" d="100"/>
        </p:scale>
        <p:origin x="-14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3EA2346-11C2-4DBD-A449-80E9F86BB506}" type="datetimeFigureOut">
              <a:rPr lang="ru-RU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C6C979-2F82-4F37-9404-239884CB4F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479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A430D0-0834-4D91-86F9-7188C0D0253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CE38AB-7361-416F-AE58-562B5321D143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C659AE-4941-4461-A5A7-C50F6DD462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4B6FB9-E4ED-4794-9CC0-199E38D91EA6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1C46D-1EDA-45F5-9821-86478A43C9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74B237-A137-43AE-91B4-DFBEBF977CCD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6A15C-2991-423B-9DA8-6A4A44131B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D24599-2899-4E7D-B41C-BBA9FC5CFCA9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8E46A-C03D-4DD6-B6C0-806F5C7A9E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629007-FA2A-4F98-82F7-DF3BB23D18E5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7840E-3193-41A0-91AC-6617B981C2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1A02F7-4E05-49C2-8DDF-D2395F8D6423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A5AD9-01F0-452B-96D3-D51E53A8C0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2E5EA3-9053-468B-8AE6-DD7907354D4C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B306B-C278-4401-B352-BB3CC5141EA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F94A63-F84B-43E6-A0A5-F1EE36697B07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FC591-17F8-4ED5-A978-398B6F6A7F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93BD78-BC3F-4F05-834F-B0DE673EFBFC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EAEA4-5180-4F0C-9DF7-ACB9CB6CEB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2862F1-3F97-4C1C-919C-C7444472C42A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71140-F60B-4D93-A6DC-2C4B6F31F8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94B9BF-ADAE-4525-918E-FBCE741477CB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899E02-DB7F-4265-BC00-B2207BB596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41989AE-239B-431F-AE10-FA52F214982A}" type="datetimeFigureOut">
              <a:rPr lang="ru-RU" smtClean="0"/>
              <a:pPr>
                <a:defRPr/>
              </a:pPr>
              <a:t>04.02.2017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584C32A-720B-47CA-ACB8-E8C339A3C4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1.wmf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.bin"/><Relationship Id="rId20" Type="http://schemas.openxmlformats.org/officeDocument/2006/relationships/oleObject" Target="../embeddings/oleObject12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0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9999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86580" y="2071677"/>
            <a:ext cx="8211158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Негізгі тригонометриялық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тепе- теңдіктер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59632" y="940655"/>
            <a:ext cx="6773008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</a:rPr>
              <a:t>Сабақтың тақырыбы:</a:t>
            </a:r>
            <a:endParaRPr lang="ru-RU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+mn-lt"/>
            </a:endParaRPr>
          </a:p>
        </p:txBody>
      </p:sp>
      <p:sp>
        <p:nvSpPr>
          <p:cNvPr id="11268" name="TextBox 9"/>
          <p:cNvSpPr txBox="1">
            <a:spLocks noChangeArrowheads="1"/>
          </p:cNvSpPr>
          <p:nvPr/>
        </p:nvSpPr>
        <p:spPr bwMode="auto">
          <a:xfrm>
            <a:off x="1717198" y="5445224"/>
            <a:ext cx="58578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320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9  «А» </a:t>
            </a:r>
            <a:r>
              <a:rPr lang="kk-KZ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сынып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1271" name="Прямоугольник 12"/>
          <p:cNvSpPr>
            <a:spLocks noChangeArrowheads="1"/>
          </p:cNvSpPr>
          <p:nvPr/>
        </p:nvSpPr>
        <p:spPr bwMode="auto">
          <a:xfrm>
            <a:off x="5868988" y="285750"/>
            <a:ext cx="32750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solidFill>
                  <a:schemeClr val="bg1"/>
                </a:solidFill>
                <a:latin typeface="Calibri" pitchFamily="34" charset="0"/>
              </a:rPr>
              <a:t>«Мақсаты бірдің – рухы бір!». 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2" name="TextBox 13"/>
          <p:cNvSpPr txBox="1">
            <a:spLocks noChangeArrowheads="1"/>
          </p:cNvSpPr>
          <p:nvPr/>
        </p:nvSpPr>
        <p:spPr bwMode="auto">
          <a:xfrm>
            <a:off x="500063" y="500063"/>
            <a:ext cx="28575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Calibri" pitchFamily="34" charset="0"/>
              </a:rPr>
              <a:t>4</a:t>
            </a:r>
            <a:r>
              <a:rPr lang="ru-RU" sz="3200" dirty="0" smtClean="0">
                <a:solidFill>
                  <a:schemeClr val="bg1"/>
                </a:solidFill>
                <a:latin typeface="Calibri" pitchFamily="34" charset="0"/>
              </a:rPr>
              <a:t>.02.2017</a:t>
            </a:r>
            <a:endParaRPr lang="ru-RU" sz="32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204864"/>
            <a:ext cx="7948405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297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(ә) –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sin a, cos a,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ctg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kk-K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мәндерін табу</a:t>
            </a:r>
          </a:p>
          <a:p>
            <a:pPr marL="0" indent="0">
              <a:buNone/>
            </a:pPr>
            <a:endParaRPr lang="kk-KZ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kk-K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в,г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)–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Өрнектерді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ықшамдау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Үй тапсырмасы: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55718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Object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475" y="1722698"/>
            <a:ext cx="4142497" cy="2771254"/>
          </a:xfrm>
          <a:prstGeom prst="rect">
            <a:avLst/>
          </a:prstGeom>
          <a:noFill/>
        </p:spPr>
      </p:pic>
      <p:pic>
        <p:nvPicPr>
          <p:cNvPr id="9219" name="Object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33975"/>
            <a:ext cx="3979274" cy="2785492"/>
          </a:xfrm>
          <a:prstGeom prst="rect">
            <a:avLst/>
          </a:prstGeom>
          <a:noFill/>
        </p:spPr>
      </p:pic>
      <p:sp>
        <p:nvSpPr>
          <p:cNvPr id="922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8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0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3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kk-KZ" sz="1200">
                <a:cs typeface="Times New Roman" pitchFamily="18" charset="0"/>
              </a:rPr>
              <a:t>                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923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6" name="TextBox 47"/>
          <p:cNvSpPr txBox="1">
            <a:spLocks noChangeArrowheads="1"/>
          </p:cNvSpPr>
          <p:nvPr/>
        </p:nvSpPr>
        <p:spPr bwMode="auto">
          <a:xfrm>
            <a:off x="1132723" y="908384"/>
            <a:ext cx="2286000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800" dirty="0">
                <a:latin typeface="Calibri" pitchFamily="34" charset="0"/>
              </a:rPr>
              <a:t>І </a:t>
            </a:r>
            <a:r>
              <a:rPr lang="kk-KZ" sz="2800" dirty="0" smtClean="0">
                <a:latin typeface="Calibri" pitchFamily="34" charset="0"/>
              </a:rPr>
              <a:t>деңгей</a:t>
            </a:r>
            <a:endParaRPr lang="ru-RU" sz="2800" dirty="0">
              <a:latin typeface="Calibri" pitchFamily="34" charset="0"/>
            </a:endParaRPr>
          </a:p>
        </p:txBody>
      </p:sp>
      <p:sp>
        <p:nvSpPr>
          <p:cNvPr id="9237" name="TextBox 48"/>
          <p:cNvSpPr txBox="1">
            <a:spLocks noChangeArrowheads="1"/>
          </p:cNvSpPr>
          <p:nvPr/>
        </p:nvSpPr>
        <p:spPr bwMode="auto">
          <a:xfrm>
            <a:off x="5004048" y="908383"/>
            <a:ext cx="2286000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800" dirty="0">
                <a:latin typeface="Calibri" pitchFamily="34" charset="0"/>
              </a:rPr>
              <a:t>І </a:t>
            </a:r>
            <a:r>
              <a:rPr lang="kk-KZ" sz="2800" dirty="0" smtClean="0">
                <a:latin typeface="Calibri" pitchFamily="34" charset="0"/>
              </a:rPr>
              <a:t>деңгей</a:t>
            </a:r>
            <a:endParaRPr lang="ru-RU" sz="2800" dirty="0">
              <a:latin typeface="Calibri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1408636" y="3297312"/>
            <a:ext cx="59309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04653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Text Box 29"/>
          <p:cNvSpPr txBox="1">
            <a:spLocks noChangeArrowheads="1"/>
          </p:cNvSpPr>
          <p:nvPr/>
        </p:nvSpPr>
        <p:spPr bwMode="auto">
          <a:xfrm>
            <a:off x="394618" y="1714501"/>
            <a:ext cx="3889350" cy="2714624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marL="0" lvl="1" algn="just">
              <a:spcBef>
                <a:spcPts val="500"/>
              </a:spcBef>
              <a:spcAft>
                <a:spcPts val="500"/>
              </a:spcAft>
              <a:tabLst>
                <a:tab pos="0" algn="l"/>
              </a:tabLst>
            </a:pPr>
            <a:r>
              <a:rPr lang="kk-KZ" sz="2800" dirty="0">
                <a:latin typeface="Times New Roman" pitchFamily="18" charset="0"/>
              </a:rPr>
              <a:t> </a:t>
            </a:r>
            <a:endParaRPr lang="ru-RU" sz="2800" dirty="0"/>
          </a:p>
        </p:txBody>
      </p:sp>
      <p:sp>
        <p:nvSpPr>
          <p:cNvPr id="922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8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0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3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kk-KZ" sz="1200">
                <a:cs typeface="Times New Roman" pitchFamily="18" charset="0"/>
              </a:rPr>
              <a:t>                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923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8" name="TextBox 49"/>
          <p:cNvSpPr txBox="1">
            <a:spLocks noChangeArrowheads="1"/>
          </p:cNvSpPr>
          <p:nvPr/>
        </p:nvSpPr>
        <p:spPr bwMode="auto">
          <a:xfrm>
            <a:off x="964406" y="729456"/>
            <a:ext cx="2786062" cy="5232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800" dirty="0">
                <a:latin typeface="Calibri" pitchFamily="34" charset="0"/>
              </a:rPr>
              <a:t>І І  </a:t>
            </a:r>
            <a:r>
              <a:rPr lang="kk-KZ" sz="2800" dirty="0" smtClean="0">
                <a:latin typeface="Calibri" pitchFamily="34" charset="0"/>
              </a:rPr>
              <a:t>деңгей</a:t>
            </a:r>
            <a:endParaRPr lang="ru-RU" sz="2800" dirty="0">
              <a:latin typeface="Calibri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1391444" y="3107531"/>
            <a:ext cx="59309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49"/>
          <p:cNvSpPr txBox="1">
            <a:spLocks noChangeArrowheads="1"/>
          </p:cNvSpPr>
          <p:nvPr/>
        </p:nvSpPr>
        <p:spPr bwMode="auto">
          <a:xfrm>
            <a:off x="5286375" y="729456"/>
            <a:ext cx="2786062" cy="5232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800" dirty="0">
                <a:latin typeface="Calibri" pitchFamily="34" charset="0"/>
              </a:rPr>
              <a:t>І І  </a:t>
            </a:r>
            <a:r>
              <a:rPr lang="kk-KZ" sz="2800" dirty="0" smtClean="0">
                <a:latin typeface="Calibri" pitchFamily="34" charset="0"/>
              </a:rPr>
              <a:t>деңгей</a:t>
            </a:r>
            <a:endParaRPr lang="ru-RU" sz="2800" dirty="0"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8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0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2" name="Rectangle 39"/>
          <p:cNvSpPr>
            <a:spLocks noChangeArrowheads="1"/>
          </p:cNvSpPr>
          <p:nvPr/>
        </p:nvSpPr>
        <p:spPr bwMode="auto">
          <a:xfrm>
            <a:off x="539552" y="760327"/>
            <a:ext cx="2991817" cy="5847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kk-KZ" sz="3200" dirty="0" smtClean="0">
                <a:solidFill>
                  <a:sysClr val="windowText" lastClr="000000"/>
                </a:solidFill>
                <a:cs typeface="Times New Roman" pitchFamily="18" charset="0"/>
              </a:rPr>
              <a:t>тест</a:t>
            </a:r>
            <a:endParaRPr lang="kk-KZ" sz="2400" dirty="0">
              <a:solidFill>
                <a:sysClr val="windowText" lastClr="000000"/>
              </a:solidFill>
            </a:endParaRPr>
          </a:p>
        </p:txBody>
      </p:sp>
      <p:sp>
        <p:nvSpPr>
          <p:cNvPr id="9233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kk-KZ" sz="1200">
                <a:cs typeface="Times New Roman" pitchFamily="18" charset="0"/>
              </a:rPr>
              <a:t>                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923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1391444" y="3107531"/>
            <a:ext cx="59309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9"/>
          <p:cNvSpPr>
            <a:spLocks noChangeArrowheads="1"/>
          </p:cNvSpPr>
          <p:nvPr/>
        </p:nvSpPr>
        <p:spPr bwMode="auto">
          <a:xfrm>
            <a:off x="5290654" y="722485"/>
            <a:ext cx="2991817" cy="5847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kk-KZ" sz="3200" dirty="0" smtClean="0">
                <a:solidFill>
                  <a:sysClr val="windowText" lastClr="000000"/>
                </a:solidFill>
                <a:cs typeface="Times New Roman" pitchFamily="18" charset="0"/>
              </a:rPr>
              <a:t>« тез»</a:t>
            </a:r>
            <a:endParaRPr lang="kk-KZ" sz="2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04653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4"/>
          <p:cNvSpPr>
            <a:spLocks noChangeArrowheads="1"/>
          </p:cNvSpPr>
          <p:nvPr/>
        </p:nvSpPr>
        <p:spPr bwMode="auto">
          <a:xfrm>
            <a:off x="179512" y="1071563"/>
            <a:ext cx="885698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kk-KZ" sz="2400" b="1" dirty="0">
                <a:solidFill>
                  <a:srgbClr val="000000"/>
                </a:solidFill>
                <a:cs typeface="Times New Roman" pitchFamily="18" charset="0"/>
              </a:rPr>
              <a:t>Сабақтың мақсаты:</a:t>
            </a:r>
          </a:p>
          <a:p>
            <a:pPr eaLnBrk="0" hangingPunct="0"/>
            <a:endParaRPr lang="kk-KZ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/>
            <a:r>
              <a:rPr lang="kk-KZ" sz="2400" dirty="0">
                <a:solidFill>
                  <a:srgbClr val="000000"/>
                </a:solidFill>
                <a:cs typeface="Times New Roman" pitchFamily="18" charset="0"/>
              </a:rPr>
              <a:t>Негізгі тригонометриялық тепе-теңдіктерді меңгере отырып, оқушылардың өрнекті ықшамдай білу, теңбе-теңдікті дәлелдейбілу дағдыларын </a:t>
            </a:r>
            <a:r>
              <a:rPr lang="kk-KZ" sz="2400" dirty="0" smtClean="0">
                <a:solidFill>
                  <a:srgbClr val="000000"/>
                </a:solidFill>
                <a:cs typeface="Times New Roman" pitchFamily="18" charset="0"/>
              </a:rPr>
              <a:t>қалыптастыру; </a:t>
            </a:r>
            <a:r>
              <a:rPr lang="kk-KZ" sz="240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kk-KZ" sz="2400" dirty="0">
                <a:solidFill>
                  <a:srgbClr val="000000"/>
                </a:solidFill>
                <a:cs typeface="Times New Roman" pitchFamily="18" charset="0"/>
              </a:rPr>
            </a:br>
            <a:endParaRPr lang="kk-KZ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/>
            <a:r>
              <a:rPr lang="kk-KZ" sz="2400" dirty="0" smtClean="0">
                <a:solidFill>
                  <a:srgbClr val="000000"/>
                </a:solidFill>
                <a:cs typeface="Times New Roman" pitchFamily="18" charset="0"/>
              </a:rPr>
              <a:t>алғырлыққа</a:t>
            </a:r>
            <a:r>
              <a:rPr lang="kk-KZ" sz="2400" dirty="0">
                <a:solidFill>
                  <a:srgbClr val="000000"/>
                </a:solidFill>
                <a:cs typeface="Times New Roman" pitchFamily="18" charset="0"/>
              </a:rPr>
              <a:t>, ұйымшылдыққа тәрбиелеу.</a:t>
            </a:r>
            <a:br>
              <a:rPr lang="kk-KZ" sz="2400" dirty="0">
                <a:solidFill>
                  <a:srgbClr val="000000"/>
                </a:solidFill>
                <a:cs typeface="Times New Roman" pitchFamily="18" charset="0"/>
              </a:rPr>
            </a:br>
            <a:endParaRPr lang="kk-KZ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/>
            <a:r>
              <a:rPr lang="kk-KZ" sz="2400" dirty="0" smtClean="0">
                <a:latin typeface="Calibri" pitchFamily="34" charset="0"/>
              </a:rPr>
              <a:t>Негізгі </a:t>
            </a:r>
            <a:r>
              <a:rPr lang="kk-KZ" sz="2400" dirty="0">
                <a:latin typeface="Calibri" pitchFamily="34" charset="0"/>
              </a:rPr>
              <a:t>тригономериялық тепе-теңдіктерге есептер шығару арқылы есте сақтау қабілетін дамыту.</a:t>
            </a:r>
          </a:p>
          <a:p>
            <a:pPr eaLnBrk="0" hangingPunct="0"/>
            <a:r>
              <a:rPr lang="kk-KZ" sz="2400" dirty="0">
                <a:latin typeface="Calibri" pitchFamily="34" charset="0"/>
              </a:rPr>
              <a:t>Танымдық қабілеттерін дамыту. </a:t>
            </a:r>
            <a:br>
              <a:rPr lang="kk-KZ" sz="2400" dirty="0">
                <a:latin typeface="Calibri" pitchFamily="34" charset="0"/>
              </a:rPr>
            </a:br>
            <a:endParaRPr lang="ru-RU" sz="2400" dirty="0">
              <a:latin typeface="Calibri" pitchFamily="34" charset="0"/>
            </a:endParaRPr>
          </a:p>
        </p:txBody>
      </p:sp>
      <p:sp>
        <p:nvSpPr>
          <p:cNvPr id="12291" name="Прямоугольник 5"/>
          <p:cNvSpPr>
            <a:spLocks noChangeArrowheads="1"/>
          </p:cNvSpPr>
          <p:nvPr/>
        </p:nvSpPr>
        <p:spPr bwMode="auto">
          <a:xfrm>
            <a:off x="5572125" y="214313"/>
            <a:ext cx="32750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solidFill>
                  <a:schemeClr val="bg1"/>
                </a:solidFill>
                <a:latin typeface="Calibri" pitchFamily="34" charset="0"/>
              </a:rPr>
              <a:t>«Мақсаты бірдің – рухы бір!». 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0"/>
            <a:ext cx="8229600" cy="8461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</a:rPr>
              <a:t>Әр бірлік шеңбер қандай функция?</a:t>
            </a:r>
            <a:endParaRPr lang="ru-RU" sz="4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6388" name="Picture 4" descr="THEE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4238"/>
          <a:stretch/>
        </p:blipFill>
        <p:spPr bwMode="auto">
          <a:xfrm>
            <a:off x="571500" y="2143125"/>
            <a:ext cx="7786688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Rectangle 10"/>
          <p:cNvSpPr>
            <a:spLocks noChangeArrowheads="1"/>
          </p:cNvSpPr>
          <p:nvPr/>
        </p:nvSpPr>
        <p:spPr bwMode="auto">
          <a:xfrm>
            <a:off x="1000124" y="2300390"/>
            <a:ext cx="1439863" cy="5762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3" name="Rectangle 11"/>
          <p:cNvSpPr>
            <a:spLocks noChangeArrowheads="1"/>
          </p:cNvSpPr>
          <p:nvPr/>
        </p:nvSpPr>
        <p:spPr bwMode="auto">
          <a:xfrm>
            <a:off x="3525046" y="2286000"/>
            <a:ext cx="1439862" cy="5762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4" name="Rectangle 12"/>
          <p:cNvSpPr>
            <a:spLocks noChangeArrowheads="1"/>
          </p:cNvSpPr>
          <p:nvPr/>
        </p:nvSpPr>
        <p:spPr bwMode="auto">
          <a:xfrm>
            <a:off x="6215062" y="2286000"/>
            <a:ext cx="2143125" cy="576262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nimBg="1"/>
      <p:bldP spid="16393" grpId="0" animBg="1"/>
      <p:bldP spid="163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Тригонометриялық функциялардың таңбалары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9218" name="Picture 2" descr="http://www.habit.ru/_foto/165/sot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7200800" cy="3106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www.berdov.com/img/ege/trigonometry/sign/sample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310" y="4814840"/>
            <a:ext cx="5550094" cy="178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1196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039516"/>
              </p:ext>
            </p:extLst>
          </p:nvPr>
        </p:nvGraphicFramePr>
        <p:xfrm>
          <a:off x="3419475" y="3014845"/>
          <a:ext cx="566709" cy="918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6" name="Формула" r:id="rId3" imgW="203040" imgH="393480" progId="Equation.3">
                  <p:embed/>
                </p:oleObj>
              </mc:Choice>
              <mc:Fallback>
                <p:oleObj name="Формула" r:id="rId3" imgW="20304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3014845"/>
                        <a:ext cx="566709" cy="9182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4213" y="1341438"/>
            <a:ext cx="725011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k-KZ" sz="3200" b="1" i="1" dirty="0">
              <a:solidFill>
                <a:srgbClr val="FF6699"/>
              </a:solidFill>
              <a:latin typeface="Calibri" pitchFamily="34" charset="0"/>
            </a:endParaRPr>
          </a:p>
          <a:p>
            <a:r>
              <a:rPr lang="kk-KZ" sz="3200" b="1" i="1" dirty="0">
                <a:solidFill>
                  <a:srgbClr val="663300"/>
                </a:solidFill>
                <a:latin typeface="Calibri" pitchFamily="34" charset="0"/>
              </a:rPr>
              <a:t>Кестедегі бос орынды толтырыңдар:</a:t>
            </a:r>
            <a:endParaRPr lang="ru-RU" sz="3200" b="1" i="1" dirty="0">
              <a:solidFill>
                <a:srgbClr val="663300"/>
              </a:solidFill>
              <a:latin typeface="Calibri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7" name="Формула" r:id="rId5" imgW="114120" imgH="215640" progId="Equation.3">
                  <p:embed/>
                </p:oleObj>
              </mc:Choice>
              <mc:Fallback>
                <p:oleObj name="Формула" r:id="rId5" imgW="11412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Формула" r:id="rId7" imgW="114120" imgH="215640" progId="Equation.3">
                  <p:embed/>
                </p:oleObj>
              </mc:Choice>
              <mc:Fallback>
                <p:oleObj name="Формула" r:id="rId7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9" name="Формула" r:id="rId8" imgW="114120" imgH="215640" progId="Equation.3">
                  <p:embed/>
                </p:oleObj>
              </mc:Choice>
              <mc:Fallback>
                <p:oleObj name="Формула" r:id="rId8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30" name="Group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044817"/>
              </p:ext>
            </p:extLst>
          </p:nvPr>
        </p:nvGraphicFramePr>
        <p:xfrm>
          <a:off x="1102507" y="2708920"/>
          <a:ext cx="6049962" cy="2608263"/>
        </p:xfrm>
        <a:graphic>
          <a:graphicData uri="http://schemas.openxmlformats.org/drawingml/2006/table">
            <a:tbl>
              <a:tblPr/>
              <a:tblGrid>
                <a:gridCol w="1511300"/>
                <a:gridCol w="734057"/>
                <a:gridCol w="750255"/>
                <a:gridCol w="892175"/>
                <a:gridCol w="792163"/>
                <a:gridCol w="647700"/>
                <a:gridCol w="722312"/>
              </a:tblGrid>
              <a:tr h="1304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Радиан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3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Градус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0" name="Формула" r:id="rId9" imgW="114120" imgH="215640" progId="Equation.3">
                  <p:embed/>
                </p:oleObj>
              </mc:Choice>
              <mc:Fallback>
                <p:oleObj name="Формула" r:id="rId9" imgW="11412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" name="Формула" r:id="rId10" imgW="114120" imgH="215640" progId="Equation.3">
                  <p:embed/>
                </p:oleObj>
              </mc:Choice>
              <mc:Fallback>
                <p:oleObj name="Формула" r:id="rId10" imgW="11412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" name="Формула" r:id="rId11" imgW="114120" imgH="215640" progId="Equation.3">
                  <p:embed/>
                </p:oleObj>
              </mc:Choice>
              <mc:Fallback>
                <p:oleObj name="Формула" r:id="rId11" imgW="11412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1" name="Rectangle 39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2700338" y="2997200"/>
          <a:ext cx="620712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3" name="Формула" r:id="rId12" imgW="203040" imgH="393480" progId="Equation.3">
                  <p:embed/>
                </p:oleObj>
              </mc:Choice>
              <mc:Fallback>
                <p:oleObj name="Формула" r:id="rId12" imgW="20304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997200"/>
                        <a:ext cx="620712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4211638" y="2924175"/>
          <a:ext cx="77628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" name="Формула" r:id="rId14" imgW="253800" imgH="393480" progId="Equation.3">
                  <p:embed/>
                </p:oleObj>
              </mc:Choice>
              <mc:Fallback>
                <p:oleObj name="Формула" r:id="rId14" imgW="25380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2924175"/>
                        <a:ext cx="776287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400972"/>
              </p:ext>
            </p:extLst>
          </p:nvPr>
        </p:nvGraphicFramePr>
        <p:xfrm>
          <a:off x="5138738" y="2997200"/>
          <a:ext cx="379412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" name="Формула" r:id="rId16" imgW="253800" imgH="393480" progId="Equation.3">
                  <p:embed/>
                </p:oleObj>
              </mc:Choice>
              <mc:Fallback>
                <p:oleObj name="Формула" r:id="rId16" imgW="25380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8738" y="2997200"/>
                        <a:ext cx="379412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9813717"/>
              </p:ext>
            </p:extLst>
          </p:nvPr>
        </p:nvGraphicFramePr>
        <p:xfrm>
          <a:off x="6560456" y="2924051"/>
          <a:ext cx="5762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" name="Формула" r:id="rId18" imgW="253800" imgH="393480" progId="Equation.3">
                  <p:embed/>
                </p:oleObj>
              </mc:Choice>
              <mc:Fallback>
                <p:oleObj name="Формула" r:id="rId18" imgW="25380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0456" y="2924051"/>
                        <a:ext cx="576262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4" name="AutoShape 109"/>
          <p:cNvSpPr>
            <a:spLocks noChangeArrowheads="1"/>
          </p:cNvSpPr>
          <p:nvPr/>
        </p:nvSpPr>
        <p:spPr bwMode="auto">
          <a:xfrm>
            <a:off x="2628478" y="4365104"/>
            <a:ext cx="719386" cy="816846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20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338722"/>
              </p:ext>
            </p:extLst>
          </p:nvPr>
        </p:nvGraphicFramePr>
        <p:xfrm>
          <a:off x="5940425" y="2997199"/>
          <a:ext cx="414148" cy="826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7" name="Формула" r:id="rId20" imgW="164880" imgH="393480" progId="Equation.3">
                  <p:embed/>
                </p:oleObj>
              </mc:Choice>
              <mc:Fallback>
                <p:oleObj name="Формула" r:id="rId20" imgW="16488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2997199"/>
                        <a:ext cx="414148" cy="8264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8" name="TextBox 24"/>
          <p:cNvSpPr txBox="1">
            <a:spLocks noChangeArrowheads="1"/>
          </p:cNvSpPr>
          <p:nvPr/>
        </p:nvSpPr>
        <p:spPr bwMode="auto">
          <a:xfrm>
            <a:off x="1285875" y="428625"/>
            <a:ext cx="614362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4400" b="1">
                <a:solidFill>
                  <a:srgbClr val="FF0000"/>
                </a:solidFill>
                <a:latin typeface="Calibri" pitchFamily="34" charset="0"/>
              </a:rPr>
              <a:t>Тригонометриялық </a:t>
            </a:r>
            <a:r>
              <a:rPr lang="kk-KZ" sz="4400" b="1" smtClean="0">
                <a:solidFill>
                  <a:srgbClr val="FF0000"/>
                </a:solidFill>
                <a:latin typeface="Calibri" pitchFamily="34" charset="0"/>
              </a:rPr>
              <a:t>тренажер</a:t>
            </a:r>
            <a:r>
              <a:rPr lang="kk-KZ" sz="4400" b="1" dirty="0">
                <a:solidFill>
                  <a:srgbClr val="FF0000"/>
                </a:solidFill>
                <a:latin typeface="Calibri" pitchFamily="34" charset="0"/>
              </a:rPr>
              <a:t>:</a:t>
            </a:r>
            <a:endParaRPr lang="ru-RU" sz="4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AutoShape 109"/>
          <p:cNvSpPr>
            <a:spLocks noChangeArrowheads="1"/>
          </p:cNvSpPr>
          <p:nvPr/>
        </p:nvSpPr>
        <p:spPr bwMode="auto">
          <a:xfrm>
            <a:off x="3337678" y="3023278"/>
            <a:ext cx="719386" cy="816846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" name="AutoShape 109"/>
          <p:cNvSpPr>
            <a:spLocks noChangeArrowheads="1"/>
          </p:cNvSpPr>
          <p:nvPr/>
        </p:nvSpPr>
        <p:spPr bwMode="auto">
          <a:xfrm>
            <a:off x="4212654" y="4340346"/>
            <a:ext cx="719386" cy="816846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" name="AutoShape 109"/>
          <p:cNvSpPr>
            <a:spLocks noChangeArrowheads="1"/>
          </p:cNvSpPr>
          <p:nvPr/>
        </p:nvSpPr>
        <p:spPr bwMode="auto">
          <a:xfrm>
            <a:off x="5004048" y="3014845"/>
            <a:ext cx="719386" cy="816846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" name="AutoShape 109"/>
          <p:cNvSpPr>
            <a:spLocks noChangeArrowheads="1"/>
          </p:cNvSpPr>
          <p:nvPr/>
        </p:nvSpPr>
        <p:spPr bwMode="auto">
          <a:xfrm>
            <a:off x="5724128" y="4340345"/>
            <a:ext cx="719386" cy="816846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" name="AutoShape 109"/>
          <p:cNvSpPr>
            <a:spLocks noChangeArrowheads="1"/>
          </p:cNvSpPr>
          <p:nvPr/>
        </p:nvSpPr>
        <p:spPr bwMode="auto">
          <a:xfrm>
            <a:off x="6444208" y="3006825"/>
            <a:ext cx="719386" cy="816846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4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500188"/>
            <a:ext cx="64008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dirty="0" smtClean="0">
                <a:latin typeface="Times New Roman" pitchFamily="18" charset="0"/>
              </a:rPr>
              <a:t>sin 30</a:t>
            </a:r>
            <a:r>
              <a:rPr lang="en-US" sz="4800" baseline="30000" dirty="0" smtClean="0">
                <a:latin typeface="Times New Roman" pitchFamily="18" charset="0"/>
              </a:rPr>
              <a:t>0   </a:t>
            </a:r>
            <a:r>
              <a:rPr lang="en-US" sz="4800" dirty="0" smtClean="0">
                <a:latin typeface="Times New Roman" pitchFamily="18" charset="0"/>
              </a:rPr>
              <a:t>= cos 60</a:t>
            </a:r>
            <a:r>
              <a:rPr lang="en-US" sz="4800" baseline="30000" dirty="0" smtClean="0">
                <a:latin typeface="Times New Roman" pitchFamily="18" charset="0"/>
              </a:rPr>
              <a:t>0</a:t>
            </a:r>
            <a:r>
              <a:rPr lang="en-US" sz="4800" dirty="0" smtClean="0">
                <a:latin typeface="Times New Roman" pitchFamily="18" charset="0"/>
              </a:rPr>
              <a:t> =1/2</a:t>
            </a:r>
          </a:p>
          <a:p>
            <a:pPr eaLnBrk="1" hangingPunct="1">
              <a:buFontTx/>
              <a:buNone/>
            </a:pPr>
            <a:r>
              <a:rPr lang="en-US" sz="4800" dirty="0" smtClean="0">
                <a:latin typeface="Times New Roman" pitchFamily="18" charset="0"/>
              </a:rPr>
              <a:t>cos 30</a:t>
            </a:r>
            <a:r>
              <a:rPr lang="en-US" sz="4800" baseline="30000" dirty="0" smtClean="0">
                <a:latin typeface="Times New Roman" pitchFamily="18" charset="0"/>
              </a:rPr>
              <a:t>0</a:t>
            </a:r>
            <a:r>
              <a:rPr lang="en-US" sz="4800" dirty="0" smtClean="0">
                <a:latin typeface="Times New Roman" pitchFamily="18" charset="0"/>
              </a:rPr>
              <a:t> = sin 60</a:t>
            </a:r>
            <a:r>
              <a:rPr lang="en-US" sz="4800" baseline="30000" dirty="0" smtClean="0">
                <a:latin typeface="Times New Roman" pitchFamily="18" charset="0"/>
              </a:rPr>
              <a:t>0</a:t>
            </a:r>
            <a:r>
              <a:rPr lang="en-US" sz="4800" dirty="0" smtClean="0">
                <a:latin typeface="Times New Roman" pitchFamily="18" charset="0"/>
              </a:rPr>
              <a:t> =</a:t>
            </a:r>
            <a:r>
              <a:rPr lang="en-US" sz="4800" dirty="0" smtClean="0">
                <a:latin typeface="Times New Roman" pitchFamily="18" charset="0"/>
                <a:cs typeface="Arial" charset="0"/>
              </a:rPr>
              <a:t>√3/2</a:t>
            </a:r>
          </a:p>
          <a:p>
            <a:pPr eaLnBrk="1" hangingPunct="1">
              <a:buFontTx/>
              <a:buNone/>
            </a:pPr>
            <a:r>
              <a:rPr lang="en-US" sz="4800" dirty="0" smtClean="0">
                <a:latin typeface="Times New Roman" pitchFamily="18" charset="0"/>
              </a:rPr>
              <a:t>tg45</a:t>
            </a:r>
            <a:r>
              <a:rPr lang="en-US" sz="4800" baseline="30000" dirty="0" smtClean="0">
                <a:latin typeface="Times New Roman" pitchFamily="18" charset="0"/>
              </a:rPr>
              <a:t>0</a:t>
            </a:r>
            <a:r>
              <a:rPr lang="en-US" sz="4800" dirty="0" smtClean="0">
                <a:latin typeface="Times New Roman" pitchFamily="18" charset="0"/>
              </a:rPr>
              <a:t> = </a:t>
            </a:r>
            <a:r>
              <a:rPr lang="en-US" sz="4800" dirty="0" err="1" smtClean="0">
                <a:latin typeface="Times New Roman" pitchFamily="18" charset="0"/>
              </a:rPr>
              <a:t>ctg</a:t>
            </a:r>
            <a:r>
              <a:rPr lang="en-US" sz="4800" dirty="0" smtClean="0">
                <a:latin typeface="Times New Roman" pitchFamily="18" charset="0"/>
              </a:rPr>
              <a:t> 45</a:t>
            </a:r>
            <a:r>
              <a:rPr lang="en-US" sz="4800" baseline="30000" dirty="0" smtClean="0">
                <a:latin typeface="Times New Roman" pitchFamily="18" charset="0"/>
              </a:rPr>
              <a:t>0</a:t>
            </a:r>
            <a:r>
              <a:rPr lang="en-US" sz="4800" dirty="0" smtClean="0">
                <a:latin typeface="Times New Roman" pitchFamily="18" charset="0"/>
              </a:rPr>
              <a:t>=1</a:t>
            </a:r>
          </a:p>
          <a:p>
            <a:pPr eaLnBrk="1" hangingPunct="1">
              <a:buFontTx/>
              <a:buNone/>
            </a:pPr>
            <a:r>
              <a:rPr lang="en-US" sz="4800" dirty="0">
                <a:latin typeface="Times New Roman" pitchFamily="18" charset="0"/>
              </a:rPr>
              <a:t>s</a:t>
            </a:r>
            <a:r>
              <a:rPr lang="en-US" sz="4800" dirty="0" smtClean="0">
                <a:latin typeface="Times New Roman" pitchFamily="18" charset="0"/>
              </a:rPr>
              <a:t>in 45</a:t>
            </a:r>
            <a:r>
              <a:rPr lang="en-US" sz="4800" baseline="30000" dirty="0" smtClean="0">
                <a:latin typeface="Times New Roman" pitchFamily="18" charset="0"/>
              </a:rPr>
              <a:t>0</a:t>
            </a:r>
            <a:r>
              <a:rPr lang="en-US" sz="4800" dirty="0" smtClean="0">
                <a:latin typeface="Times New Roman" pitchFamily="18" charset="0"/>
              </a:rPr>
              <a:t> = cos 45</a:t>
            </a:r>
            <a:r>
              <a:rPr lang="en-US" sz="4800" baseline="30000" dirty="0" smtClean="0">
                <a:latin typeface="Times New Roman" pitchFamily="18" charset="0"/>
              </a:rPr>
              <a:t>0</a:t>
            </a:r>
            <a:r>
              <a:rPr lang="en-US" sz="4800" dirty="0" smtClean="0">
                <a:latin typeface="Times New Roman" pitchFamily="18" charset="0"/>
              </a:rPr>
              <a:t>=</a:t>
            </a:r>
            <a:r>
              <a:rPr lang="en-US" sz="4800" dirty="0" smtClean="0">
                <a:latin typeface="Times New Roman" pitchFamily="18" charset="0"/>
                <a:cs typeface="Arial" charset="0"/>
              </a:rPr>
              <a:t>√2/2</a:t>
            </a:r>
            <a:endParaRPr lang="en-US" sz="4800" dirty="0" smtClean="0">
              <a:latin typeface="Times New Roman" pitchFamily="18" charset="0"/>
            </a:endParaRPr>
          </a:p>
          <a:p>
            <a:pPr eaLnBrk="1" hangingPunct="1"/>
            <a:endParaRPr lang="ru-RU" sz="4400" dirty="0" smtClean="0">
              <a:latin typeface="Times New Roman" pitchFamily="18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smtClean="0"/>
              <a:t>Жұбын тап:</a:t>
            </a:r>
            <a:endParaRPr lang="ru-RU" smtClean="0"/>
          </a:p>
        </p:txBody>
      </p:sp>
      <p:sp>
        <p:nvSpPr>
          <p:cNvPr id="17412" name="Rectangle 8"/>
          <p:cNvSpPr>
            <a:spLocks noChangeArrowheads="1"/>
          </p:cNvSpPr>
          <p:nvPr/>
        </p:nvSpPr>
        <p:spPr bwMode="auto">
          <a:xfrm>
            <a:off x="4062808" y="1571625"/>
            <a:ext cx="1003917" cy="64059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3" name="Rectangle 14"/>
          <p:cNvSpPr>
            <a:spLocks noChangeArrowheads="1"/>
          </p:cNvSpPr>
          <p:nvPr/>
        </p:nvSpPr>
        <p:spPr bwMode="auto">
          <a:xfrm>
            <a:off x="3848497" y="2500313"/>
            <a:ext cx="1003916" cy="64059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4" name="Rectangle 15"/>
          <p:cNvSpPr>
            <a:spLocks noChangeArrowheads="1"/>
          </p:cNvSpPr>
          <p:nvPr/>
        </p:nvSpPr>
        <p:spPr bwMode="auto">
          <a:xfrm>
            <a:off x="3419871" y="3357563"/>
            <a:ext cx="930583" cy="64059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3986608" y="4292600"/>
            <a:ext cx="1003917" cy="64059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6" name="Rectangle 17"/>
          <p:cNvSpPr>
            <a:spLocks noChangeArrowheads="1"/>
          </p:cNvSpPr>
          <p:nvPr/>
        </p:nvSpPr>
        <p:spPr bwMode="auto">
          <a:xfrm>
            <a:off x="5428058" y="1628775"/>
            <a:ext cx="1003917" cy="64059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7" name="Rectangle 18"/>
          <p:cNvSpPr>
            <a:spLocks noChangeArrowheads="1"/>
          </p:cNvSpPr>
          <p:nvPr/>
        </p:nvSpPr>
        <p:spPr bwMode="auto">
          <a:xfrm>
            <a:off x="5292080" y="2500376"/>
            <a:ext cx="1152128" cy="64059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8" name="Rectangle 19"/>
          <p:cNvSpPr>
            <a:spLocks noChangeArrowheads="1"/>
          </p:cNvSpPr>
          <p:nvPr/>
        </p:nvSpPr>
        <p:spPr bwMode="auto">
          <a:xfrm>
            <a:off x="4648203" y="3357563"/>
            <a:ext cx="1003917" cy="64059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9" name="Rectangle 20"/>
          <p:cNvSpPr>
            <a:spLocks noChangeArrowheads="1"/>
          </p:cNvSpPr>
          <p:nvPr/>
        </p:nvSpPr>
        <p:spPr bwMode="auto">
          <a:xfrm>
            <a:off x="5220072" y="4221162"/>
            <a:ext cx="1080616" cy="72000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7421" name="Picture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215188" y="214313"/>
            <a:ext cx="1697037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 animBg="1"/>
      <p:bldP spid="17414" grpId="0" animBg="1"/>
      <p:bldP spid="17415" grpId="0" animBg="1"/>
      <p:bldP spid="17416" grpId="0" animBg="1"/>
      <p:bldP spid="17417" grpId="0" animBg="1"/>
      <p:bldP spid="17418" grpId="0" animBg="1"/>
      <p:bldP spid="174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Негізгі тригонометриялық </a:t>
            </a:r>
            <a:br>
              <a:rPr lang="kk-KZ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kk-KZ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тепе- </a:t>
            </a:r>
            <a:r>
              <a:rPr lang="kk-KZ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теңдіктер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42" name="Picture 2" descr="http://dist-tutor.info/file.php/263/33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1560" y="1988839"/>
            <a:ext cx="7858673" cy="466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48213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63688" y="332656"/>
            <a:ext cx="5396806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b="1" smtClean="0"/>
              <a:t> </a:t>
            </a:r>
            <a:endParaRPr lang="ru-RU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204864"/>
            <a:ext cx="7948405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297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(а) –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sin a,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№ 299    -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cos a,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№ 300    -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№ 301    -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ctg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endParaRPr lang="kk-KZ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kk-KZ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Оқулықпен жұмыс: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922030"/>
      </p:ext>
    </p:extLst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741</TotalTime>
  <Words>182</Words>
  <Application>Microsoft Office PowerPoint</Application>
  <PresentationFormat>Экран (4:3)</PresentationFormat>
  <Paragraphs>63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Волна</vt:lpstr>
      <vt:lpstr>Формула</vt:lpstr>
      <vt:lpstr>Презентация PowerPoint</vt:lpstr>
      <vt:lpstr>Презентация PowerPoint</vt:lpstr>
      <vt:lpstr>Әр бірлік шеңбер қандай функция?</vt:lpstr>
      <vt:lpstr>Тригонометриялық функциялардың таңбалары</vt:lpstr>
      <vt:lpstr>Презентация PowerPoint</vt:lpstr>
      <vt:lpstr>Жұбын тап:</vt:lpstr>
      <vt:lpstr>Негізгі тригонометриялық  тепе- теңдіктер</vt:lpstr>
      <vt:lpstr> </vt:lpstr>
      <vt:lpstr>Оқулықпен жұмыс:</vt:lpstr>
      <vt:lpstr>Үй тапсырмасы: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 1</dc:creator>
  <cp:lastModifiedBy>RePack by Diakov</cp:lastModifiedBy>
  <cp:revision>68</cp:revision>
  <dcterms:created xsi:type="dcterms:W3CDTF">2011-01-26T16:20:24Z</dcterms:created>
  <dcterms:modified xsi:type="dcterms:W3CDTF">2017-02-03T23:49:23Z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416159</vt:lpwstr>
  </property>
  <property fmtid="{D5CDD505-2E9C-101B-9397-08002B2CF9AE}" pid="3" name="NXPowerLiteVersion">
    <vt:lpwstr>D4.1.1</vt:lpwstr>
  </property>
</Properties>
</file>