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1"/>
  </p:notesMasterIdLst>
  <p:sldIdLst>
    <p:sldId id="256" r:id="rId2"/>
    <p:sldId id="296" r:id="rId3"/>
    <p:sldId id="258" r:id="rId4"/>
    <p:sldId id="263" r:id="rId5"/>
    <p:sldId id="261" r:id="rId6"/>
    <p:sldId id="265" r:id="rId7"/>
    <p:sldId id="269" r:id="rId8"/>
    <p:sldId id="271" r:id="rId9"/>
    <p:sldId id="273" r:id="rId10"/>
    <p:sldId id="277" r:id="rId11"/>
    <p:sldId id="279" r:id="rId12"/>
    <p:sldId id="281" r:id="rId13"/>
    <p:sldId id="283" r:id="rId14"/>
    <p:sldId id="285" r:id="rId15"/>
    <p:sldId id="287" r:id="rId16"/>
    <p:sldId id="289" r:id="rId17"/>
    <p:sldId id="293" r:id="rId18"/>
    <p:sldId id="294" r:id="rId19"/>
    <p:sldId id="29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F5E7-F511-4A80-8EB0-F9DFF346539F}" type="datetimeFigureOut">
              <a:rPr lang="ru-RU" smtClean="0"/>
              <a:t>08.02.2017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D702C-D634-4629-8E43-22B50D9F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09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FA3280-819C-4C7B-AAE1-E1C24253D88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217581-74CA-4CA5-B1B6-8EDC4B8B1F29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22867-38AB-4286-86F9-03171CFE130C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5D1788-F863-4A32-93C4-42167B6FA2C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609EE-2684-4E8E-B50F-41C74ECCA88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ECED1D-1B4A-40B0-BF36-17423771249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9A8276-F391-48FF-922C-A9D55F7B4CA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9A8276-F391-48FF-922C-A9D55F7B4CA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9A8276-F391-48FF-922C-A9D55F7B4CA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6.xml"/><Relationship Id="rId5" Type="http://schemas.openxmlformats.org/officeDocument/2006/relationships/image" Target="../media/image12.png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oleObject" Target="../embeddings/oleObject7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png"/><Relationship Id="rId4" Type="http://schemas.openxmlformats.org/officeDocument/2006/relationships/image" Target="../media/image15.wmf"/><Relationship Id="rId9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9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png"/><Relationship Id="rId4" Type="http://schemas.openxmlformats.org/officeDocument/2006/relationships/image" Target="../media/image18.wmf"/><Relationship Id="rId9" Type="http://schemas.openxmlformats.org/officeDocument/2006/relationships/slide" Target="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1142984"/>
            <a:ext cx="8634752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cs typeface="Arial" charset="0"/>
              </a:rPr>
              <a:t>Разложение квадратного</a:t>
            </a:r>
          </a:p>
          <a:p>
            <a:pPr algn="ctr">
              <a:defRPr/>
            </a:pPr>
            <a:r>
              <a:rPr lang="ru-RU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cs typeface="Arial" charset="0"/>
              </a:rPr>
              <a:t>трёхчлена на множители</a:t>
            </a:r>
          </a:p>
          <a:p>
            <a:pPr algn="ctr">
              <a:defRPr/>
            </a:pP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 scaled="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r">
              <a:defRPr/>
            </a:pPr>
            <a:endParaRPr lang="ru-RU" sz="2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algn="r">
              <a:defRPr/>
            </a:pPr>
            <a:endParaRPr lang="ru-RU" sz="2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9366" y="3284984"/>
            <a:ext cx="78543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/>
              <a:t>Большинство жизненных задач решаются как алгебраические уравнения : приведением  их к самому простому виду.      </a:t>
            </a:r>
            <a:r>
              <a:rPr lang="kk-KZ" sz="2800" i="1" dirty="0" smtClean="0"/>
              <a:t>Л.Н.Толстой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Упростите выражение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1428750"/>
            <a:ext cx="2714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285750" y="3071813"/>
            <a:ext cx="525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2400" b="1"/>
              <a:t>2.</a:t>
            </a:r>
            <a:r>
              <a:rPr lang="ru-RU" altLang="ru-RU" sz="2400"/>
              <a:t>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14813" y="1928813"/>
            <a:ext cx="395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800" b="1"/>
              <a:t>=</a:t>
            </a:r>
            <a:endParaRPr lang="ru-RU" altLang="ru-RU" sz="2800" b="1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1428750"/>
            <a:ext cx="179546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1657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00875" y="1785938"/>
            <a:ext cx="1398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800" b="1"/>
              <a:t>=  </a:t>
            </a:r>
            <a:r>
              <a:rPr lang="en-US" altLang="ru-RU" sz="4000" b="1" i="1">
                <a:latin typeface="Times New Roman" pitchFamily="18" charset="0"/>
                <a:cs typeface="Times New Roman" pitchFamily="18" charset="0"/>
              </a:rPr>
              <a:t>x+2</a:t>
            </a:r>
            <a:endParaRPr lang="ru-RU" alt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8" y="1928813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400" b="1"/>
              <a:t>1</a:t>
            </a:r>
            <a:r>
              <a:rPr lang="ru-RU" altLang="ru-RU" sz="2400" b="1"/>
              <a:t>.</a:t>
            </a:r>
          </a:p>
        </p:txBody>
      </p:sp>
      <p:sp>
        <p:nvSpPr>
          <p:cNvPr id="133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25" name="Rectangle 9"/>
          <p:cNvSpPr>
            <a:spLocks noChangeArrowheads="1"/>
          </p:cNvSpPr>
          <p:nvPr/>
        </p:nvSpPr>
        <p:spPr bwMode="auto">
          <a:xfrm>
            <a:off x="0" y="195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072438" y="5857875"/>
            <a:ext cx="571500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2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29" name="Rectangle 14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1333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3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51217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286125"/>
            <a:ext cx="27146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3" name="Rectangle 19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071813" y="3643313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400"/>
              <a:t>=</a:t>
            </a:r>
            <a:r>
              <a:rPr lang="en-US" altLang="ru-RU"/>
              <a:t> </a:t>
            </a:r>
            <a:endParaRPr lang="ru-RU" altLang="ru-RU"/>
          </a:p>
        </p:txBody>
      </p:sp>
      <p:sp>
        <p:nvSpPr>
          <p:cNvPr id="1333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36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1333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13338" name="Rectangle 25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51226" name="Picture 2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3286125"/>
            <a:ext cx="560546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1" name="Rectangle 28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41" name="Управляющая кнопка: в конец 40">
            <a:hlinkClick r:id="" action="ppaction://hlinkshowjump?jump=lastslide" highlightClick="1"/>
          </p:cNvPr>
          <p:cNvSpPr/>
          <p:nvPr/>
        </p:nvSpPr>
        <p:spPr>
          <a:xfrm>
            <a:off x="357188" y="5857875"/>
            <a:ext cx="571500" cy="64293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28625" y="4714875"/>
            <a:ext cx="6486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002060"/>
                </a:solidFill>
              </a:rPr>
              <a:t>1) Разложить на множители знаменатель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6929438" y="4714875"/>
            <a:ext cx="18462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ru-RU" altLang="ru-RU" sz="2400" b="1">
                <a:solidFill>
                  <a:srgbClr val="002060"/>
                </a:solidFill>
              </a:rPr>
              <a:t>2х</a:t>
            </a:r>
            <a:r>
              <a:rPr lang="ru-RU" altLang="ru-RU" sz="2400" b="1" baseline="30000">
                <a:solidFill>
                  <a:srgbClr val="002060"/>
                </a:solidFill>
              </a:rPr>
              <a:t>2</a:t>
            </a:r>
            <a:r>
              <a:rPr lang="ru-RU" altLang="ru-RU" sz="2400" b="1">
                <a:solidFill>
                  <a:srgbClr val="002060"/>
                </a:solidFill>
              </a:rPr>
              <a:t> + 7х – 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00063" y="5286375"/>
            <a:ext cx="5773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002060"/>
                </a:solidFill>
              </a:rPr>
              <a:t>2) Сократить алгебраическую дробь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  <p:bldP spid="8" grpId="0"/>
      <p:bldP spid="13" grpId="0"/>
      <p:bldP spid="31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Разложение квадратного трехчлена </a:t>
            </a:r>
            <a:b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множители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7188" y="1714500"/>
            <a:ext cx="82867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i="1" baseline="-25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   корни квадратного трехчлена   ах² +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+ c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, то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справедливо тождество: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000504"/>
            <a:ext cx="8501122" cy="857256"/>
          </a:xfrm>
          <a:prstGeom prst="round2DiagRect">
            <a:avLst>
              <a:gd name="adj1" fmla="val 16667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0" y="419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ru-RU" sz="2400" b="1" i="1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altLang="ru-RU" sz="24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900"/>
              <a:t>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разложение квадратного трёхчлена на множители</a:t>
            </a:r>
            <a:endParaRPr lang="ru-RU" sz="36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1214438"/>
            <a:ext cx="9144000" cy="121443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514350" indent="-514350" algn="just">
              <a:buFontTx/>
              <a:buAutoNum type="arabicPeriod"/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Приравнять квадратный трёхчлен к нулю  и найти его корни , т.е.решить квадратное уравнение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marL="514350" indent="-514350" algn="just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                    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ах² + </a:t>
            </a:r>
            <a:r>
              <a:rPr lang="en-US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b</a:t>
            </a:r>
            <a:r>
              <a:rPr lang="ru-RU" sz="28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х</a:t>
            </a:r>
            <a:r>
              <a:rPr lang="en-US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Times New Roman" pitchFamily="18" charset="0"/>
              </a:rPr>
              <a:t> + c = 0 </a:t>
            </a:r>
            <a:endParaRPr lang="ru-RU" sz="2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6013" y="2420938"/>
            <a:ext cx="7786687" cy="64293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а) Выделить коэффициенты      </a:t>
            </a: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а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; </a:t>
            </a: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b</a:t>
            </a:r>
            <a:r>
              <a:rPr lang="ru-RU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; и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 </a:t>
            </a:r>
            <a:r>
              <a:rPr lang="en-US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c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16013" y="3141663"/>
            <a:ext cx="7786687" cy="64293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б) Найти дискриминант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1571604" y="3857628"/>
            <a:ext cx="6858000" cy="711200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  <a:p>
            <a:pPr algn="just"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в) Найти корни квадратного трёхчлена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0" y="4786312"/>
            <a:ext cx="9144000" cy="1500208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Подставить корни уравнения в формулу разложения квадратного трехчлена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just"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ах</a:t>
            </a:r>
            <a:r>
              <a:rPr lang="ru-RU" sz="2800" b="1" i="1" spc="50" baseline="30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</a:t>
            </a:r>
            <a:r>
              <a:rPr lang="en-US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bx</a:t>
            </a:r>
            <a:r>
              <a:rPr lang="en-US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 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= а(</a:t>
            </a:r>
            <a:r>
              <a:rPr lang="ru-RU" sz="28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х</a:t>
            </a:r>
            <a:r>
              <a:rPr lang="ru-RU" sz="2800" b="1" i="1" spc="50" baseline="-25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)(</a:t>
            </a:r>
            <a:r>
              <a:rPr lang="ru-RU" sz="28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х</a:t>
            </a:r>
            <a:r>
              <a:rPr lang="ru-RU" sz="2800" b="1" i="1" spc="50" baseline="-250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2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разложение квадратного трёхчлена на множители</a:t>
            </a:r>
            <a:endParaRPr lang="ru-RU" sz="3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85750" y="1357313"/>
            <a:ext cx="8572500" cy="4286250"/>
            <a:chOff x="1142976" y="3362015"/>
            <a:chExt cx="7918721" cy="3304031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142976" y="3362015"/>
              <a:ext cx="7918721" cy="3304031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НАПОМИНАНИЕ:</a:t>
              </a:r>
            </a:p>
            <a:p>
              <a:pPr algn="just">
                <a:buFont typeface="Arial" pitchFamily="34" charset="0"/>
                <a:buChar char="•"/>
                <a:defRPr/>
              </a:pPr>
              <a:endParaRPr lang="ru-RU" sz="2400" b="1" dirty="0">
                <a:solidFill>
                  <a:schemeClr val="accent6">
                    <a:lumMod val="50000"/>
                  </a:schemeClr>
                </a:solidFill>
                <a:latin typeface="+mj-lt"/>
              </a:endParaRPr>
            </a:p>
            <a:p>
              <a:pPr algn="just">
                <a:buFont typeface="Arial" pitchFamily="34" charset="0"/>
                <a:buChar char="•"/>
                <a:defRPr/>
              </a:pP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D</a:t>
              </a: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 </a:t>
              </a: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&lt; 0</a:t>
              </a: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,</a:t>
              </a: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 </a:t>
              </a: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hlinkClick r:id="rId4" action="ppaction://hlinksldjump"/>
                </a:rPr>
                <a:t>корней нет</a:t>
              </a:r>
              <a:endPara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</a:endParaRPr>
            </a:p>
            <a:p>
              <a:pPr algn="just">
                <a:buFont typeface="Arial" pitchFamily="34" charset="0"/>
                <a:buChar char="•"/>
                <a:defRPr/>
              </a:pP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D</a:t>
              </a: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 = 0</a:t>
              </a: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, </a:t>
              </a: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hlinkClick r:id="rId5" action="ppaction://hlinksldjump"/>
                </a:rPr>
                <a:t>1 </a:t>
              </a: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hlinkClick r:id="rId5" action="ppaction://hlinksldjump"/>
                </a:rPr>
                <a:t>корень</a:t>
              </a: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hlinkClick r:id="rId5" action="ppaction://hlinksldjump"/>
                </a:rPr>
                <a:t> </a:t>
              </a:r>
              <a:r>
                <a:rPr lang="ru-RU" sz="3600" b="1" dirty="0">
                  <a:solidFill>
                    <a:srgbClr val="002060"/>
                  </a:solidFill>
                  <a:latin typeface="+mj-lt"/>
                </a:rPr>
                <a:t>:</a:t>
              </a: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      </a:t>
              </a:r>
              <a:r>
                <a:rPr lang="ru-RU" sz="4000" b="1" i="1" dirty="0" err="1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х</a:t>
              </a:r>
              <a:r>
                <a:rPr lang="ru-RU" sz="4000" b="1" i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= - </a:t>
              </a:r>
              <a:r>
                <a:rPr lang="en-US" sz="4000" b="1" i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b/a</a:t>
              </a: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.</a:t>
              </a:r>
              <a:r>
                <a:rPr lang="en-US" sz="40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 </a:t>
              </a:r>
            </a:p>
            <a:p>
              <a:pPr algn="just">
                <a:buFont typeface="Arial" pitchFamily="34" charset="0"/>
                <a:buChar char="•"/>
                <a:defRPr/>
              </a:pPr>
              <a:endPara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</a:endParaRPr>
            </a:p>
            <a:p>
              <a:pPr algn="just">
                <a:buFont typeface="Arial" pitchFamily="34" charset="0"/>
                <a:buChar char="•"/>
                <a:defRPr/>
              </a:pP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D</a:t>
              </a: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 </a:t>
              </a: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rPr>
                <a:t>&gt; 0, </a:t>
              </a:r>
              <a:r>
                <a:rPr lang="en-US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hlinkClick r:id="rId6" action="ppaction://hlinksldjump"/>
                </a:rPr>
                <a:t>2 </a:t>
              </a:r>
              <a:r>
                <a: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  <a:hlinkClick r:id="rId6" action="ppaction://hlinksldjump"/>
                </a:rPr>
                <a:t>корня: </a:t>
              </a:r>
              <a:endParaRPr lang="ru-RU" sz="3600" b="1" dirty="0">
                <a:solidFill>
                  <a:schemeClr val="accent6">
                    <a:lumMod val="50000"/>
                  </a:schemeClr>
                </a:solidFill>
                <a:latin typeface="+mj-lt"/>
              </a:endParaRPr>
            </a:p>
          </p:txBody>
        </p:sp>
        <p:graphicFrame>
          <p:nvGraphicFramePr>
            <p:cNvPr id="16389" name="Object 6"/>
            <p:cNvGraphicFramePr>
              <a:graphicFrameLocks noChangeAspect="1"/>
            </p:cNvGraphicFramePr>
            <p:nvPr/>
          </p:nvGraphicFramePr>
          <p:xfrm>
            <a:off x="5168354" y="5509635"/>
            <a:ext cx="2428892" cy="1072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" name="Equation" r:id="rId7" imgW="977900" imgH="431800" progId="Equation.DSMT4">
                    <p:embed/>
                  </p:oleObj>
                </mc:Choice>
                <mc:Fallback>
                  <p:oleObj name="Equation" r:id="rId7" imgW="977900" imgH="4318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8354" y="5509635"/>
                          <a:ext cx="2428892" cy="1072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Примеры:</a:t>
            </a:r>
            <a:endParaRPr lang="ru-RU" sz="4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3"/>
          </p:nvPr>
        </p:nvSpPr>
        <p:spPr>
          <a:xfrm>
            <a:off x="357188" y="2357438"/>
            <a:ext cx="8229600" cy="9286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altLang="ru-RU" sz="4400" b="1" smtClean="0"/>
              <a:t>2х</a:t>
            </a:r>
            <a:r>
              <a:rPr lang="ru-RU" altLang="ru-RU" sz="4400" b="1" baseline="30000" smtClean="0"/>
              <a:t>2</a:t>
            </a:r>
            <a:r>
              <a:rPr lang="ru-RU" altLang="ru-RU" sz="4400" b="1" smtClean="0"/>
              <a:t> – 5х + 8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14313" y="4500563"/>
            <a:ext cx="8715375" cy="135731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Если квадратный трёхчлен не имеет корней, то его нельзя разложить на множители.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071938" y="3214688"/>
          <a:ext cx="36433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698197" imgH="165028" progId="Equation.DSMT4">
                  <p:embed/>
                </p:oleObj>
              </mc:Choice>
              <mc:Fallback>
                <p:oleObj name="Equation" r:id="rId3" imgW="698197" imgH="16502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1938" y="3214688"/>
                        <a:ext cx="3643312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501122" cy="857256"/>
          </a:xfrm>
          <a:prstGeom prst="round2DiagRect">
            <a:avLst>
              <a:gd name="adj1" fmla="val 16667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Управляющая кнопка: назад 6">
            <a:hlinkClick r:id="rId6" action="ppaction://hlinksldjump" highlightClick="1"/>
          </p:cNvPr>
          <p:cNvSpPr/>
          <p:nvPr/>
        </p:nvSpPr>
        <p:spPr>
          <a:xfrm>
            <a:off x="8101013" y="6386513"/>
            <a:ext cx="1042987" cy="471487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Примеры: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3"/>
          </p:nvPr>
        </p:nvSpPr>
        <p:spPr>
          <a:xfrm>
            <a:off x="357188" y="2357438"/>
            <a:ext cx="8229600" cy="9286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altLang="ru-RU" sz="4400" b="1" smtClean="0"/>
              <a:t>х</a:t>
            </a:r>
            <a:r>
              <a:rPr lang="ru-RU" altLang="ru-RU" sz="4400" b="1" baseline="30000" smtClean="0"/>
              <a:t>2</a:t>
            </a:r>
            <a:r>
              <a:rPr lang="ru-RU" altLang="ru-RU" sz="4400" b="1" smtClean="0"/>
              <a:t> – 4х + 4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00125" y="3500438"/>
          <a:ext cx="198755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3" imgW="380835" imgH="165028" progId="Equation.DSMT4">
                  <p:embed/>
                </p:oleObj>
              </mc:Choice>
              <mc:Fallback>
                <p:oleObj name="Equation" r:id="rId3" imgW="380835" imgH="16502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500438"/>
                        <a:ext cx="1987550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501122" cy="857256"/>
          </a:xfrm>
          <a:prstGeom prst="round2DiagRect">
            <a:avLst>
              <a:gd name="adj1" fmla="val 16667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500563" y="3571875"/>
          <a:ext cx="16430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355292" imgH="152268" progId="Equation.DSMT4">
                  <p:embed/>
                </p:oleObj>
              </mc:Choice>
              <mc:Fallback>
                <p:oleObj name="Equation" r:id="rId6" imgW="355292" imgH="1522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3571875"/>
                        <a:ext cx="1643062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назад 7">
            <a:hlinkClick r:id="rId8" action="ppaction://hlinksldjump" highlightClick="1"/>
          </p:cNvPr>
          <p:cNvSpPr/>
          <p:nvPr/>
        </p:nvSpPr>
        <p:spPr>
          <a:xfrm>
            <a:off x="8101013" y="6386513"/>
            <a:ext cx="1042987" cy="471487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14312" y="2143116"/>
            <a:ext cx="8715375" cy="1357313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ru-RU" sz="4400" b="1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 – 4х + 4 = (</a:t>
            </a:r>
            <a:r>
              <a:rPr lang="ru-RU" sz="4400" b="1" dirty="0" err="1">
                <a:solidFill>
                  <a:schemeClr val="accent6">
                    <a:lumMod val="50000"/>
                  </a:schemeClr>
                </a:solidFill>
              </a:rPr>
              <a:t>х</a:t>
            </a: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</a:rPr>
              <a:t> – 2)</a:t>
            </a:r>
            <a:r>
              <a:rPr lang="ru-RU" sz="4400" b="1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625" y="4286250"/>
            <a:ext cx="8429625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Если квадратный трёхчлен имеет один корень 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x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1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 = x</a:t>
            </a:r>
            <a:r>
              <a:rPr lang="en-US" sz="1600" b="1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2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, то формула имеет вид:  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0" y="285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5429250"/>
            <a:ext cx="650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Примеры: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3"/>
          </p:nvPr>
        </p:nvSpPr>
        <p:spPr>
          <a:xfrm>
            <a:off x="357188" y="2357438"/>
            <a:ext cx="8229600" cy="9286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altLang="ru-RU" sz="4400" b="1" smtClean="0"/>
              <a:t>2х</a:t>
            </a:r>
            <a:r>
              <a:rPr lang="ru-RU" altLang="ru-RU" sz="4400" b="1" baseline="30000" smtClean="0"/>
              <a:t>2</a:t>
            </a:r>
            <a:r>
              <a:rPr lang="ru-RU" altLang="ru-RU" sz="4400" b="1" smtClean="0"/>
              <a:t> + 7х – 4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047750" y="3214688"/>
          <a:ext cx="2319338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444114" imgH="164957" progId="Equation.DSMT4">
                  <p:embed/>
                </p:oleObj>
              </mc:Choice>
              <mc:Fallback>
                <p:oleObj name="Equation" r:id="rId3" imgW="444114" imgH="164957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3214688"/>
                        <a:ext cx="2319338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285860"/>
            <a:ext cx="8501122" cy="857256"/>
          </a:xfrm>
          <a:prstGeom prst="round2DiagRect">
            <a:avLst>
              <a:gd name="adj1" fmla="val 16667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4214813" y="2143125"/>
          <a:ext cx="1528762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6" imgW="508000" imgH="609600" progId="Equation.DSMT4">
                  <p:embed/>
                </p:oleObj>
              </mc:Choice>
              <mc:Fallback>
                <p:oleObj name="Equation" r:id="rId6" imgW="508000" imgH="609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2143125"/>
                        <a:ext cx="1528762" cy="187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Группа 10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-12700" y="4059238"/>
            <a:ext cx="9169400" cy="2341562"/>
          </a:xfrm>
          <a:prstGeom prst="rect">
            <a:avLst/>
          </a:prstGeom>
          <a:noFill/>
        </p:spPr>
      </p:pic>
      <p:sp>
        <p:nvSpPr>
          <p:cNvPr id="13" name="Управляющая кнопка: назад 12">
            <a:hlinkClick r:id="rId9" action="ppaction://hlinksldjump" highlightClick="1"/>
          </p:cNvPr>
          <p:cNvSpPr/>
          <p:nvPr/>
        </p:nvSpPr>
        <p:spPr>
          <a:xfrm>
            <a:off x="8358188" y="5929313"/>
            <a:ext cx="542925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подбором корни уравнения</a:t>
            </a:r>
            <a:r>
              <a:rPr lang="kk-KZ" sz="3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Скругленный прямоугольник 13"/>
              <p:cNvSpPr/>
              <p:nvPr/>
            </p:nvSpPr>
            <p:spPr bwMode="auto">
              <a:xfrm>
                <a:off x="315303" y="1357312"/>
                <a:ext cx="8572500" cy="5168031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just">
                  <a:buFont typeface="Arial" pitchFamily="34" charset="0"/>
                  <a:buChar char="•"/>
                  <a:defRPr/>
                </a:pPr>
                <a:endParaRPr lang="ru-RU" sz="24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– 6х +8 </a:t>
                </a:r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  <a:latin typeface="+mj-lt"/>
                  </a:rPr>
                  <a:t>            12 и 3    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  <a:r>
                  <a:rPr lang="en-US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- 2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 – 15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  <a:latin typeface="+mj-lt"/>
                  </a:rPr>
                  <a:t> 0          -8 и 1 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en-US" sz="3600" b="1" dirty="0" smtClean="0">
                    <a:solidFill>
                      <a:schemeClr val="accent6">
                        <a:lumMod val="50000"/>
                      </a:schemeClr>
                    </a:solidFill>
                    <a:latin typeface="+mj-lt"/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 –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15х +36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0        -3 и 13 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+ 5х + 6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0           2 и 4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>
                    <a:solidFill>
                      <a:schemeClr val="accent6">
                        <a:lumMod val="50000"/>
                      </a:schemeClr>
                    </a:solidFill>
                  </a:rPr>
                  <a:t>2 </a:t>
                </a:r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+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7х - 8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0           -3 и 5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>
                    <a:solidFill>
                      <a:schemeClr val="accent6">
                        <a:lumMod val="50000"/>
                      </a:schemeClr>
                    </a:solidFill>
                  </a:rPr>
                  <a:t>2 </a:t>
                </a:r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-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10х - 39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0        -2 и -3</a:t>
                </a: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en-US" sz="36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kk-KZ" sz="36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4" name="Скругленный 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303" y="1357312"/>
                <a:ext cx="8572500" cy="5168031"/>
              </a:xfrm>
              <a:prstGeom prst="roundRect">
                <a:avLst>
                  <a:gd name="adj" fmla="val 50000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0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Найти подбором корни уравнения</a:t>
            </a:r>
            <a:r>
              <a:rPr lang="kk-KZ" sz="38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sz="38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Скругленный прямоугольник 13"/>
              <p:cNvSpPr/>
              <p:nvPr/>
            </p:nvSpPr>
            <p:spPr bwMode="auto">
              <a:xfrm>
                <a:off x="315303" y="1357312"/>
                <a:ext cx="8572500" cy="5168031"/>
              </a:xfrm>
              <a:prstGeom prst="roundRect">
                <a:avLst>
                  <a:gd name="adj" fmla="val 50000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just">
                  <a:buFont typeface="Arial" pitchFamily="34" charset="0"/>
                  <a:buChar char="•"/>
                  <a:defRPr/>
                </a:pPr>
                <a:endParaRPr lang="ru-RU" sz="24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– 6х +8 </a:t>
                </a:r>
                <a14:m>
                  <m:oMath xmlns:m="http://schemas.openxmlformats.org/officeDocument/2006/math">
                    <m:r>
                      <a:rPr lang="ru-RU" sz="36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  <a:latin typeface="+mj-lt"/>
                  </a:rPr>
                  <a:t>            12 и 3    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</a:t>
                </a:r>
                <a:r>
                  <a:rPr lang="en-US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n-US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- 2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 – 15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  <a:latin typeface="+mj-lt"/>
                  </a:rPr>
                  <a:t> 0          -8 и 1 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en-US" sz="3600" b="1" dirty="0" smtClean="0">
                    <a:solidFill>
                      <a:schemeClr val="accent6">
                        <a:lumMod val="50000"/>
                      </a:schemeClr>
                    </a:solidFill>
                    <a:latin typeface="+mj-lt"/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 –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15х +36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0        -3 и 13 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+ 5х + 6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0           2 и 4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>
                    <a:solidFill>
                      <a:schemeClr val="accent6">
                        <a:lumMod val="50000"/>
                      </a:schemeClr>
                    </a:solidFill>
                  </a:rPr>
                  <a:t>2 </a:t>
                </a:r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+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7х - 8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0           -3 и 5</a:t>
                </a:r>
              </a:p>
              <a:p>
                <a:pPr algn="just">
                  <a:buFont typeface="Arial" pitchFamily="34" charset="0"/>
                  <a:buChar char="•"/>
                  <a:defRPr/>
                </a:pPr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Х</a:t>
                </a:r>
                <a:r>
                  <a:rPr lang="ru-RU" sz="3600" b="1" baseline="30000" dirty="0">
                    <a:solidFill>
                      <a:schemeClr val="accent6">
                        <a:lumMod val="50000"/>
                      </a:schemeClr>
                    </a:solidFill>
                  </a:rPr>
                  <a:t>2 </a:t>
                </a:r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-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10х - 39 </a:t>
                </a:r>
                <a14:m>
                  <m:oMath xmlns:m="http://schemas.openxmlformats.org/officeDocument/2006/math">
                    <m:r>
                      <a:rPr lang="ru-RU" sz="3600" b="1" i="1">
                        <a:solidFill>
                          <a:schemeClr val="accent6">
                            <a:lumMod val="5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ru-RU" sz="3600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ru-RU" sz="3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0        -2 и -3</a:t>
                </a: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en-US" sz="36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kk-KZ" sz="3600" b="1" dirty="0" smtClean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  <a:p>
                <a:pPr algn="just">
                  <a:buFont typeface="Arial" pitchFamily="34" charset="0"/>
                  <a:buChar char="•"/>
                  <a:defRPr/>
                </a:pPr>
                <a:endParaRPr lang="ru-RU" sz="3600" b="1" dirty="0">
                  <a:solidFill>
                    <a:schemeClr val="accent6">
                      <a:lumMod val="50000"/>
                    </a:schemeClr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4" name="Скругленный 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5303" y="1357312"/>
                <a:ext cx="8572500" cy="5168031"/>
              </a:xfrm>
              <a:prstGeom prst="roundRect">
                <a:avLst>
                  <a:gd name="adj" fmla="val 50000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Прямая со стрелкой 2"/>
          <p:cNvCxnSpPr/>
          <p:nvPr/>
        </p:nvCxnSpPr>
        <p:spPr>
          <a:xfrm>
            <a:off x="4601553" y="2420888"/>
            <a:ext cx="1482615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788024" y="2996952"/>
            <a:ext cx="129614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932040" y="2564904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8024" y="4149080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601553" y="2996952"/>
            <a:ext cx="1482615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076056" y="3645024"/>
            <a:ext cx="86409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8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>
              <a:buFont typeface="Arial" pitchFamily="34" charset="0"/>
              <a:buNone/>
            </a:pPr>
            <a:endParaRPr lang="ru-RU" altLang="ru-RU" dirty="0" smtClean="0"/>
          </a:p>
          <a:p>
            <a:pPr algn="ctr">
              <a:buFont typeface="Arial" pitchFamily="34" charset="0"/>
              <a:buNone/>
            </a:pPr>
            <a:r>
              <a:rPr lang="ru-RU" alt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ДОМАШНЕЕ ЗАДАНИЕ:</a:t>
            </a:r>
          </a:p>
          <a:p>
            <a:pPr algn="ctr">
              <a:buFont typeface="Arial" pitchFamily="34" charset="0"/>
              <a:buNone/>
            </a:pPr>
            <a:r>
              <a:rPr lang="ru-RU" alt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С. </a:t>
            </a:r>
            <a:r>
              <a:rPr lang="en-US" alt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96</a:t>
            </a:r>
            <a:r>
              <a:rPr lang="ru-RU" alt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,</a:t>
            </a:r>
          </a:p>
          <a:p>
            <a:pPr algn="ctr">
              <a:buFont typeface="Arial" pitchFamily="34" charset="0"/>
              <a:buNone/>
            </a:pPr>
            <a:r>
              <a:rPr lang="ru-RU" alt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№ </a:t>
            </a:r>
            <a:r>
              <a:rPr lang="en-US" alt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237 (4-6)</a:t>
            </a:r>
            <a:endParaRPr lang="ru-RU" altLang="ru-RU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 algn="ctr">
              <a:buFont typeface="Arial" pitchFamily="34" charset="0"/>
              <a:buNone/>
            </a:pPr>
            <a:r>
              <a:rPr lang="ru-RU" alt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№</a:t>
            </a:r>
            <a:r>
              <a:rPr lang="en-US" altLang="ru-RU" sz="3600" b="1" i="1" dirty="0" smtClean="0">
                <a:solidFill>
                  <a:srgbClr val="C00000"/>
                </a:solidFill>
                <a:latin typeface="Bookman Old Style" pitchFamily="18" charset="0"/>
              </a:rPr>
              <a:t> 242 (5)</a:t>
            </a:r>
            <a:endParaRPr lang="ru-RU" altLang="ru-RU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Прямоугольник 6"/>
          <p:cNvSpPr>
            <a:spLocks noChangeArrowheads="1"/>
          </p:cNvSpPr>
          <p:nvPr/>
        </p:nvSpPr>
        <p:spPr bwMode="auto">
          <a:xfrm>
            <a:off x="1560215" y="825575"/>
            <a:ext cx="60955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Цели урока : </a:t>
            </a:r>
            <a:endParaRPr lang="ru-RU" sz="36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369091"/>
              </p:ext>
            </p:extLst>
          </p:nvPr>
        </p:nvGraphicFramePr>
        <p:xfrm>
          <a:off x="3131840" y="2492896"/>
          <a:ext cx="6032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92896"/>
                        <a:ext cx="603250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844824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/>
              <a:t>Повторить понятие квадратного трёхчлена. Получить формулу разложения квадратного трёхчлена на множители, научить пользоваться данной формулой при решении упражнений.</a:t>
            </a:r>
          </a:p>
          <a:p>
            <a:pPr lvl="0"/>
            <a:r>
              <a:rPr lang="ru-RU" sz="2400" dirty="0"/>
              <a:t>Развивать умение соотносить, распознавать, сопоставлять, анализировать данные, критически оценивать результаты поиска, умение производить исследования в простейших учебных ситуациях.   </a:t>
            </a:r>
          </a:p>
          <a:p>
            <a:pPr lvl="0"/>
            <a:r>
              <a:rPr lang="ru-RU" sz="2400" dirty="0" smtClean="0"/>
              <a:t>Развивать познавательную </a:t>
            </a:r>
            <a:r>
              <a:rPr lang="ru-RU" sz="2400" dirty="0"/>
              <a:t>активность, самостоятельность, усилить внимание развитию продуктивного мышления.</a:t>
            </a:r>
          </a:p>
        </p:txBody>
      </p:sp>
    </p:spTree>
    <p:extLst>
      <p:ext uri="{BB962C8B-B14F-4D97-AF65-F5344CB8AC3E}">
        <p14:creationId xmlns:p14="http://schemas.microsoft.com/office/powerpoint/2010/main" val="176122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00188" y="1857375"/>
            <a:ext cx="4608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57188" y="1071563"/>
            <a:ext cx="82867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400" b="1" i="1">
                <a:solidFill>
                  <a:srgbClr val="C00000"/>
                </a:solidFill>
                <a:latin typeface="Monotype Corsiva" pitchFamily="66" charset="0"/>
              </a:rPr>
              <a:t>Каждый человек, особенно если он ученик 8 класса, может решить квадратное уравнение, если знает ответы на вопросы…</a:t>
            </a:r>
            <a:r>
              <a:rPr lang="ru-RU" altLang="ru-RU" sz="3200">
                <a:solidFill>
                  <a:srgbClr val="C00000"/>
                </a:solidFill>
                <a:latin typeface="Monotype Corsiva" pitchFamily="66" charset="0"/>
              </a:rPr>
              <a:t> </a:t>
            </a:r>
          </a:p>
        </p:txBody>
      </p:sp>
      <p:pic>
        <p:nvPicPr>
          <p:cNvPr id="3076" name="Picture 6" descr="летучая мышь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88913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pic-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4825" y="5500688"/>
            <a:ext cx="1019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214438" y="3714750"/>
            <a:ext cx="6500812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ru-RU" sz="2800" b="1" i="1" dirty="0">
                <a:solidFill>
                  <a:schemeClr val="accent5">
                    <a:lumMod val="75000"/>
                  </a:schemeClr>
                </a:solidFill>
                <a:latin typeface="Arial" charset="0"/>
                <a:cs typeface="Arial" charset="0"/>
              </a:rPr>
              <a:t>Что называется квадратным уравнением</a:t>
            </a:r>
          </a:p>
          <a:p>
            <a:pPr marL="342900" indent="-342900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rPr>
              <a:t>Виды квадратных уравнений</a:t>
            </a:r>
          </a:p>
          <a:p>
            <a:pPr marL="342900" indent="-342900">
              <a:spcBef>
                <a:spcPct val="50000"/>
              </a:spcBef>
              <a:buFontTx/>
              <a:buBlip>
                <a:blip r:embed="rId4"/>
              </a:buBlip>
              <a:defRPr/>
            </a:pPr>
            <a:r>
              <a:rPr lang="ru-RU" sz="2800" b="1" i="1" dirty="0">
                <a:solidFill>
                  <a:schemeClr val="accent4">
                    <a:lumMod val="75000"/>
                  </a:schemeClr>
                </a:solidFill>
                <a:latin typeface="Arial" charset="0"/>
                <a:cs typeface="Arial" charset="0"/>
              </a:rPr>
              <a:t>Как решить квадратное уравнение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77" name="Прямоугольник 6"/>
              <p:cNvSpPr>
                <a:spLocks noChangeArrowheads="1"/>
              </p:cNvSpPr>
              <p:nvPr/>
            </p:nvSpPr>
            <p:spPr bwMode="auto">
              <a:xfrm>
                <a:off x="1607343" y="277091"/>
                <a:ext cx="5929313" cy="57206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ответы:</a:t>
                </a:r>
              </a:p>
              <a:p>
                <a:pPr marL="800100" lvl="1" indent="-342900">
                  <a:buAutoNum type="arabicParenR"/>
                  <a:defRPr/>
                </a:pPr>
                <a:r>
                  <a:rPr lang="en-US" sz="5400" b="1" dirty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 </a:t>
                </a:r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-15(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х+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)(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х-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</a:t>
                </a:r>
                <a:endParaRPr lang="kk-KZ" sz="54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  <a:p>
                <a:pPr>
                  <a:defRPr/>
                </a:pP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2</a:t>
                </a:r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 -12</a:t>
                </a:r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(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х-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)(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х-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</a:t>
                </a:r>
                <a:endParaRPr lang="kk-KZ" sz="54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  <a:p>
                <a:pPr>
                  <a:defRPr/>
                </a:pPr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3)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 -16</a:t>
                </a:r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(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х+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)(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х-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𝟑</m:t>
                        </m:r>
                      </m:num>
                      <m:den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</a:t>
                </a:r>
                <a:endParaRPr lang="kk-KZ" sz="5400" b="1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  <a:p>
                <a:pPr>
                  <a:defRPr/>
                </a:pPr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4) 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27</a:t>
                </a:r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(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х-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)(</a:t>
                </a:r>
                <a:r>
                  <a:rPr lang="kk-KZ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х+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</m:ctrlPr>
                      </m:fPr>
                      <m:num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𝟏</m:t>
                        </m:r>
                      </m:num>
                      <m:den>
                        <m:r>
                          <a:rPr lang="kk-KZ" sz="5400" b="1" i="1" smtClean="0">
                            <a:solidFill>
                              <a:schemeClr val="accent6">
                                <a:lumMod val="20000"/>
                                <a:lumOff val="80000"/>
                              </a:schemeClr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cs typeface="Arial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US" sz="5400" b="1" dirty="0" smtClean="0">
                    <a:solidFill>
                      <a:schemeClr val="accent6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  <a:cs typeface="Arial" charset="0"/>
                  </a:rPr>
                  <a:t>)</a:t>
                </a:r>
                <a:endParaRPr lang="ru-RU" sz="5400" dirty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7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7343" y="277091"/>
                <a:ext cx="5929313" cy="5720669"/>
              </a:xfrm>
              <a:prstGeom prst="rect">
                <a:avLst/>
              </a:prstGeom>
              <a:blipFill rotWithShape="1">
                <a:blip r:embed="rId2"/>
                <a:stretch>
                  <a:fillRect l="-5761" t="-3088" b="-330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5131" name="Rectangle 13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Прямоугольник 6"/>
          <p:cNvSpPr>
            <a:spLocks noChangeArrowheads="1"/>
          </p:cNvSpPr>
          <p:nvPr/>
        </p:nvSpPr>
        <p:spPr bwMode="auto">
          <a:xfrm>
            <a:off x="1560215" y="825575"/>
            <a:ext cx="60955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Закончи предложение»</a:t>
            </a:r>
            <a:endParaRPr lang="ru-RU" sz="36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765486"/>
              </p:ext>
            </p:extLst>
          </p:nvPr>
        </p:nvGraphicFramePr>
        <p:xfrm>
          <a:off x="3131840" y="2492896"/>
          <a:ext cx="603250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492896"/>
                        <a:ext cx="603250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1844824"/>
            <a:ext cx="85689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/>
              <a:t>Квадратным уравнением называется уравнение вида...</a:t>
            </a:r>
          </a:p>
          <a:p>
            <a:r>
              <a:rPr lang="kk-KZ" sz="2400" dirty="0" smtClean="0"/>
              <a:t>Приведенным квадратным уравнением называется...</a:t>
            </a:r>
          </a:p>
          <a:p>
            <a:r>
              <a:rPr lang="kk-KZ" sz="2400" dirty="0" smtClean="0"/>
              <a:t>Неполным квадратным уравнением называется уравнение..</a:t>
            </a:r>
          </a:p>
          <a:p>
            <a:r>
              <a:rPr lang="kk-KZ" sz="2400" dirty="0" smtClean="0"/>
              <a:t>Квадратное уравнение имеет два корня ,если...</a:t>
            </a:r>
          </a:p>
          <a:p>
            <a:r>
              <a:rPr lang="kk-KZ" sz="2400" dirty="0" smtClean="0"/>
              <a:t>Квадратное уравнение не имеет корней , если...</a:t>
            </a:r>
          </a:p>
          <a:p>
            <a:r>
              <a:rPr lang="kk-KZ" sz="2400" dirty="0" smtClean="0"/>
              <a:t>Квадратное уравнение имеет один корень, если...</a:t>
            </a:r>
          </a:p>
          <a:p>
            <a:r>
              <a:rPr lang="kk-KZ" sz="2400" dirty="0" smtClean="0"/>
              <a:t>Буквой «Д» обозначают......</a:t>
            </a:r>
          </a:p>
          <a:p>
            <a:r>
              <a:rPr lang="kk-KZ" sz="2400" dirty="0" smtClean="0"/>
              <a:t>Д -....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Прямоугольник 6"/>
          <p:cNvSpPr>
            <a:spLocks noChangeArrowheads="1"/>
          </p:cNvSpPr>
          <p:nvPr/>
        </p:nvSpPr>
        <p:spPr bwMode="auto">
          <a:xfrm>
            <a:off x="1643063" y="214313"/>
            <a:ext cx="7143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Найди «лишнее»</a:t>
            </a:r>
            <a:endParaRPr lang="ru-RU" sz="54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905000" y="1714500"/>
          <a:ext cx="54594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Формула" r:id="rId3" imgW="1091726" imgH="228501" progId="Equation.3">
                  <p:embed/>
                </p:oleObj>
              </mc:Choice>
              <mc:Fallback>
                <p:oleObj name="Формула" r:id="rId3" imgW="1091726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14500"/>
                        <a:ext cx="54594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2857500" y="3786188"/>
          <a:ext cx="38084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Формула" r:id="rId5" imgW="761669" imgH="228501" progId="Equation.3">
                  <p:embed/>
                </p:oleObj>
              </mc:Choice>
              <mc:Fallback>
                <p:oleObj name="Формула" r:id="rId5" imgW="761669" imgH="22850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786188"/>
                        <a:ext cx="38084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50" y="2786063"/>
            <a:ext cx="28575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0" y="1295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8" y="2071688"/>
            <a:ext cx="9144001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 i="1">
                <a:solidFill>
                  <a:srgbClr val="FF0000"/>
                </a:solidFill>
                <a:latin typeface="Bookman Old Style" pitchFamily="18" charset="0"/>
              </a:rPr>
              <a:t>КВАДРАТНЫМ ТРЕХЧЛЕНОМ </a:t>
            </a:r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НАЗЫВАЕТСЯ МНОГОЧЛЕН ВИДА </a:t>
            </a:r>
            <a:r>
              <a:rPr lang="en-US" altLang="ru-RU" sz="4000" b="1">
                <a:solidFill>
                  <a:srgbClr val="0000FF"/>
                </a:solidFill>
                <a:latin typeface="Bookman Old Style" pitchFamily="18" charset="0"/>
              </a:rPr>
              <a:t>ax</a:t>
            </a:r>
            <a:r>
              <a:rPr lang="en-US" altLang="ru-RU" sz="4000" b="1" baseline="30000">
                <a:solidFill>
                  <a:srgbClr val="0000FF"/>
                </a:solidFill>
                <a:latin typeface="Bookman Old Style" pitchFamily="18" charset="0"/>
              </a:rPr>
              <a:t>2</a:t>
            </a:r>
            <a:r>
              <a:rPr lang="en-US" altLang="ru-RU" sz="4000" b="1">
                <a:solidFill>
                  <a:srgbClr val="0000FF"/>
                </a:solidFill>
                <a:latin typeface="Bookman Old Style" pitchFamily="18" charset="0"/>
              </a:rPr>
              <a:t>+bx+c</a:t>
            </a:r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,</a:t>
            </a:r>
          </a:p>
          <a:p>
            <a:pPr algn="ctr"/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 ГДЕ </a:t>
            </a:r>
            <a:r>
              <a:rPr lang="en-US" altLang="ru-RU" sz="4000" b="1">
                <a:solidFill>
                  <a:srgbClr val="0000FF"/>
                </a:solidFill>
                <a:latin typeface="Bookman Old Style" pitchFamily="18" charset="0"/>
              </a:rPr>
              <a:t>x</a:t>
            </a:r>
            <a:r>
              <a:rPr lang="ru-RU" altLang="ru-RU" sz="32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– ПЕРЕМЕННАЯ,</a:t>
            </a:r>
          </a:p>
          <a:p>
            <a:pPr algn="ctr"/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 </a:t>
            </a:r>
            <a:r>
              <a:rPr lang="en-US" altLang="ru-RU" sz="4000" b="1">
                <a:solidFill>
                  <a:srgbClr val="0000FF"/>
                </a:solidFill>
                <a:latin typeface="Bookman Old Style" pitchFamily="18" charset="0"/>
              </a:rPr>
              <a:t>a</a:t>
            </a:r>
            <a:r>
              <a:rPr lang="en-US" altLang="ru-RU" sz="3200" b="1">
                <a:solidFill>
                  <a:srgbClr val="008000"/>
                </a:solidFill>
                <a:latin typeface="Bookman Old Style" pitchFamily="18" charset="0"/>
              </a:rPr>
              <a:t>,</a:t>
            </a:r>
            <a:r>
              <a:rPr lang="en-US" altLang="ru-RU" sz="32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altLang="ru-RU" sz="4000" b="1">
                <a:solidFill>
                  <a:srgbClr val="0000FF"/>
                </a:solidFill>
                <a:latin typeface="Bookman Old Style" pitchFamily="18" charset="0"/>
              </a:rPr>
              <a:t>b</a:t>
            </a:r>
            <a:r>
              <a:rPr lang="en-US" altLang="ru-RU" sz="32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И</a:t>
            </a:r>
            <a:r>
              <a:rPr lang="ru-RU" altLang="ru-RU" sz="32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4000" b="1">
                <a:solidFill>
                  <a:srgbClr val="0000FF"/>
                </a:solidFill>
                <a:latin typeface="Bookman Old Style" pitchFamily="18" charset="0"/>
              </a:rPr>
              <a:t>с</a:t>
            </a:r>
            <a:r>
              <a:rPr lang="ru-RU" altLang="ru-RU" sz="32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– ЧИСЛА,</a:t>
            </a:r>
          </a:p>
          <a:p>
            <a:pPr algn="ctr"/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ПРИЧЕМ </a:t>
            </a:r>
            <a:r>
              <a:rPr lang="en-US" altLang="ru-RU" sz="4000" b="1">
                <a:solidFill>
                  <a:srgbClr val="0000FF"/>
                </a:solidFill>
                <a:latin typeface="Bookman Old Style" pitchFamily="18" charset="0"/>
              </a:rPr>
              <a:t>a</a:t>
            </a:r>
            <a:r>
              <a:rPr lang="ru-RU" altLang="ru-RU" sz="4000" b="1">
                <a:solidFill>
                  <a:srgbClr val="0000FF"/>
                </a:solidFill>
                <a:latin typeface="Bookman Old Style" pitchFamily="18" charset="0"/>
              </a:rPr>
              <a:t>≠0</a:t>
            </a:r>
            <a:r>
              <a:rPr lang="ru-RU" altLang="ru-RU" sz="3200" b="1">
                <a:solidFill>
                  <a:srgbClr val="00800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86063" y="214313"/>
            <a:ext cx="478631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Напоминание:</a:t>
            </a:r>
            <a:endParaRPr lang="ru-RU" sz="48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18573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ru-RU" sz="3200" b="1">
                <a:solidFill>
                  <a:srgbClr val="0000FF"/>
                </a:solidFill>
                <a:latin typeface="Bookman Old Style" pitchFamily="18" charset="0"/>
              </a:rPr>
              <a:t>-2x</a:t>
            </a:r>
            <a:r>
              <a:rPr lang="en-US" altLang="ru-RU" sz="3200" b="1" baseline="30000">
                <a:solidFill>
                  <a:srgbClr val="0000FF"/>
                </a:solidFill>
                <a:latin typeface="Bookman Old Style" pitchFamily="18" charset="0"/>
              </a:rPr>
              <a:t>2</a:t>
            </a:r>
            <a:r>
              <a:rPr lang="en-US" altLang="ru-RU" sz="3200" b="1">
                <a:solidFill>
                  <a:srgbClr val="0000FF"/>
                </a:solidFill>
                <a:latin typeface="Bookman Old Style" pitchFamily="18" charset="0"/>
              </a:rPr>
              <a:t>+6x-1</a:t>
            </a:r>
            <a:endParaRPr lang="ru-RU" altLang="ru-RU" sz="2800" b="1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28587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ru-RU" sz="3200" b="1">
                <a:solidFill>
                  <a:srgbClr val="0000FF"/>
                </a:solidFill>
                <a:latin typeface="Bookman Old Style" pitchFamily="18" charset="0"/>
              </a:rPr>
              <a:t>5x</a:t>
            </a:r>
            <a:r>
              <a:rPr lang="en-US" altLang="ru-RU" sz="3200" b="1" baseline="30000">
                <a:solidFill>
                  <a:srgbClr val="0000FF"/>
                </a:solidFill>
                <a:latin typeface="Bookman Old Style" pitchFamily="18" charset="0"/>
              </a:rPr>
              <a:t>2</a:t>
            </a:r>
            <a:r>
              <a:rPr lang="en-US" altLang="ru-RU" sz="3200" b="1">
                <a:solidFill>
                  <a:srgbClr val="0000FF"/>
                </a:solidFill>
                <a:latin typeface="Bookman Old Style" pitchFamily="18" charset="0"/>
              </a:rPr>
              <a:t>-3x+7</a:t>
            </a:r>
            <a:endParaRPr lang="ru-RU" altLang="ru-RU" sz="3200" b="1" i="1" baseline="3000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2357438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ru-RU" sz="3200" b="1">
                <a:solidFill>
                  <a:srgbClr val="0000FF"/>
                </a:solidFill>
                <a:latin typeface="Bookman Old Style" pitchFamily="18" charset="0"/>
              </a:rPr>
              <a:t>4x</a:t>
            </a:r>
            <a:r>
              <a:rPr lang="en-US" altLang="ru-RU" sz="3200" b="1" baseline="30000">
                <a:solidFill>
                  <a:srgbClr val="0000FF"/>
                </a:solidFill>
                <a:latin typeface="Bookman Old Style" pitchFamily="18" charset="0"/>
              </a:rPr>
              <a:t>2</a:t>
            </a:r>
            <a:r>
              <a:rPr lang="en-US" altLang="ru-RU" sz="3200" b="1">
                <a:solidFill>
                  <a:srgbClr val="0000FF"/>
                </a:solidFill>
                <a:latin typeface="Bookman Old Style" pitchFamily="18" charset="0"/>
              </a:rPr>
              <a:t>-3</a:t>
            </a:r>
            <a:endParaRPr lang="ru-RU" altLang="ru-RU" sz="3200" b="1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21431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Arial" charset="0"/>
              </a:rPr>
              <a:t>КВАДРАТНЫЕ ТРЕХЧЛЕНЫ:</a:t>
            </a:r>
            <a:endParaRPr lang="ru-RU" sz="3200" b="1" baseline="300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5575" y="2857500"/>
            <a:ext cx="8988425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FF0000"/>
                </a:solidFill>
              </a:rPr>
              <a:t>Составьте квадратные трехчлены, зная их коэффициенты</a:t>
            </a:r>
            <a:r>
              <a:rPr lang="ru-RU" altLang="ru-RU" sz="2000" b="1"/>
              <a:t>:</a:t>
            </a:r>
          </a:p>
          <a:p>
            <a:endParaRPr lang="ru-RU" altLang="ru-RU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357438" y="3786188"/>
            <a:ext cx="4857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>
              <a:buFont typeface="Calibri" pitchFamily="34" charset="0"/>
              <a:buAutoNum type="arabicPeriod"/>
            </a:pPr>
            <a:r>
              <a:rPr lang="ru-RU" altLang="ru-RU" sz="3600" b="1" i="1">
                <a:solidFill>
                  <a:srgbClr val="7030A0"/>
                </a:solidFill>
              </a:rPr>
              <a:t>а </a:t>
            </a:r>
            <a:r>
              <a:rPr lang="ru-RU" altLang="ru-RU" sz="3600" b="1">
                <a:solidFill>
                  <a:srgbClr val="7030A0"/>
                </a:solidFill>
              </a:rPr>
              <a:t>=-3; </a:t>
            </a:r>
            <a:r>
              <a:rPr lang="ru-RU" altLang="ru-RU" sz="3600" b="1" i="1">
                <a:solidFill>
                  <a:srgbClr val="7030A0"/>
                </a:solidFill>
              </a:rPr>
              <a:t>b</a:t>
            </a:r>
            <a:r>
              <a:rPr lang="ru-RU" altLang="ru-RU" sz="3600" b="1">
                <a:solidFill>
                  <a:srgbClr val="7030A0"/>
                </a:solidFill>
              </a:rPr>
              <a:t>=1; </a:t>
            </a:r>
            <a:r>
              <a:rPr lang="ru-RU" altLang="ru-RU" sz="3600" b="1" i="1">
                <a:solidFill>
                  <a:srgbClr val="7030A0"/>
                </a:solidFill>
              </a:rPr>
              <a:t>c</a:t>
            </a:r>
            <a:r>
              <a:rPr lang="ru-RU" altLang="ru-RU" sz="3600" b="1">
                <a:solidFill>
                  <a:srgbClr val="7030A0"/>
                </a:solidFill>
              </a:rPr>
              <a:t>=0,2</a:t>
            </a:r>
          </a:p>
          <a:p>
            <a:pPr marL="914400" indent="-914400">
              <a:buFontTx/>
              <a:buAutoNum type="arabicPeriod"/>
            </a:pPr>
            <a:r>
              <a:rPr lang="ru-RU" altLang="ru-RU" sz="3600" b="1" i="1">
                <a:solidFill>
                  <a:srgbClr val="7030A0"/>
                </a:solidFill>
              </a:rPr>
              <a:t>а </a:t>
            </a:r>
            <a:r>
              <a:rPr lang="ru-RU" altLang="ru-RU" sz="3600" b="1">
                <a:solidFill>
                  <a:srgbClr val="7030A0"/>
                </a:solidFill>
              </a:rPr>
              <a:t>=1; </a:t>
            </a:r>
            <a:r>
              <a:rPr lang="ru-RU" altLang="ru-RU" sz="3600" b="1" i="1">
                <a:solidFill>
                  <a:srgbClr val="7030A0"/>
                </a:solidFill>
              </a:rPr>
              <a:t>b</a:t>
            </a:r>
            <a:r>
              <a:rPr lang="ru-RU" altLang="ru-RU" sz="3600" b="1">
                <a:solidFill>
                  <a:srgbClr val="7030A0"/>
                </a:solidFill>
              </a:rPr>
              <a:t>=√5; </a:t>
            </a:r>
            <a:r>
              <a:rPr lang="ru-RU" altLang="ru-RU" sz="3600" b="1" i="1">
                <a:solidFill>
                  <a:srgbClr val="7030A0"/>
                </a:solidFill>
              </a:rPr>
              <a:t>c</a:t>
            </a:r>
            <a:r>
              <a:rPr lang="ru-RU" altLang="ru-RU" sz="3600" b="1">
                <a:solidFill>
                  <a:srgbClr val="7030A0"/>
                </a:solidFill>
              </a:rPr>
              <a:t>=-3</a:t>
            </a:r>
          </a:p>
          <a:p>
            <a:pPr marL="914400" indent="-914400">
              <a:buFontTx/>
              <a:buAutoNum type="arabicPeriod"/>
            </a:pPr>
            <a:r>
              <a:rPr lang="ru-RU" altLang="ru-RU" sz="3600" b="1" i="1">
                <a:solidFill>
                  <a:srgbClr val="7030A0"/>
                </a:solidFill>
              </a:rPr>
              <a:t>а </a:t>
            </a:r>
            <a:r>
              <a:rPr lang="ru-RU" altLang="ru-RU" sz="3600" b="1">
                <a:solidFill>
                  <a:srgbClr val="7030A0"/>
                </a:solidFill>
              </a:rPr>
              <a:t>=-1; </a:t>
            </a:r>
            <a:r>
              <a:rPr lang="ru-RU" altLang="ru-RU" sz="3600" b="1" i="1">
                <a:solidFill>
                  <a:srgbClr val="7030A0"/>
                </a:solidFill>
              </a:rPr>
              <a:t>b</a:t>
            </a:r>
            <a:r>
              <a:rPr lang="ru-RU" altLang="ru-RU" sz="3600" b="1">
                <a:solidFill>
                  <a:srgbClr val="7030A0"/>
                </a:solidFill>
              </a:rPr>
              <a:t>=0; </a:t>
            </a:r>
            <a:r>
              <a:rPr lang="ru-RU" altLang="ru-RU" sz="3600" b="1" i="1">
                <a:solidFill>
                  <a:srgbClr val="7030A0"/>
                </a:solidFill>
              </a:rPr>
              <a:t>c</a:t>
            </a:r>
            <a:r>
              <a:rPr lang="ru-RU" altLang="ru-RU" sz="3600" b="1">
                <a:solidFill>
                  <a:srgbClr val="7030A0"/>
                </a:solidFill>
              </a:rPr>
              <a:t>=-1</a:t>
            </a:r>
          </a:p>
          <a:p>
            <a:pPr marL="914400" indent="-914400">
              <a:buFontTx/>
              <a:buAutoNum type="arabicPeriod"/>
            </a:pPr>
            <a:r>
              <a:rPr lang="en-US" altLang="ru-RU" sz="3600" b="1">
                <a:solidFill>
                  <a:srgbClr val="7030A0"/>
                </a:solidFill>
              </a:rPr>
              <a:t>a</a:t>
            </a:r>
            <a:r>
              <a:rPr lang="ru-RU" altLang="ru-RU" sz="3600" b="1">
                <a:solidFill>
                  <a:srgbClr val="7030A0"/>
                </a:solidFill>
              </a:rPr>
              <a:t> =0; </a:t>
            </a:r>
            <a:r>
              <a:rPr lang="en-US" altLang="ru-RU" sz="3600" b="1">
                <a:solidFill>
                  <a:srgbClr val="7030A0"/>
                </a:solidFill>
              </a:rPr>
              <a:t>b=-1</a:t>
            </a:r>
            <a:r>
              <a:rPr lang="ru-RU" altLang="ru-RU" sz="3600" b="1">
                <a:solidFill>
                  <a:srgbClr val="7030A0"/>
                </a:solidFill>
              </a:rPr>
              <a:t>;</a:t>
            </a:r>
            <a:r>
              <a:rPr lang="en-US" altLang="ru-RU" sz="3600" b="1">
                <a:solidFill>
                  <a:srgbClr val="7030A0"/>
                </a:solidFill>
              </a:rPr>
              <a:t> c=2,3</a:t>
            </a:r>
            <a:endParaRPr lang="ru-RU" altLang="ru-RU" sz="32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8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Корень квадратного трёхчлена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latin typeface="Calibri" pitchFamily="34" charset="0"/>
            </a:endParaRPr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0" y="285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ru-RU" sz="2400" b="1" i="1">
                <a:latin typeface="Cambria Math" pitchFamily="18" charset="0"/>
                <a:cs typeface="Times New Roman" pitchFamily="18" charset="0"/>
              </a:rPr>
              <a:t> </a:t>
            </a:r>
            <a:r>
              <a:rPr lang="en-US" altLang="ru-RU" sz="240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900"/>
              <a:t> </a:t>
            </a:r>
            <a:endParaRPr lang="ru-RU" altLang="ru-RU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0" y="1214438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4000" b="1" i="1" dirty="0">
                <a:solidFill>
                  <a:srgbClr val="C00000"/>
                </a:solidFill>
                <a:latin typeface="+mn-lt"/>
                <a:cs typeface="+mn-cs"/>
              </a:rPr>
              <a:t>Корнем многочлена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 </a:t>
            </a:r>
            <a:r>
              <a:rPr lang="ru-RU" sz="4000" b="1" dirty="0">
                <a:latin typeface="+mn-lt"/>
                <a:cs typeface="+mn-cs"/>
              </a:rPr>
              <a:t>называется значение переменной, при котором многочлен обращается в нуль.</a:t>
            </a:r>
            <a:endParaRPr lang="ru-RU" sz="3400" b="1" dirty="0">
              <a:latin typeface="+mn-lt"/>
              <a:cs typeface="+mn-cs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14313" y="3571875"/>
            <a:ext cx="89296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4000" b="1" dirty="0">
                <a:latin typeface="+mn-lt"/>
                <a:cs typeface="+mn-cs"/>
              </a:rPr>
              <a:t>Для того, чтобы найти</a:t>
            </a:r>
            <a:r>
              <a:rPr lang="ru-RU" sz="4000" b="1" i="1" dirty="0">
                <a:latin typeface="+mn-lt"/>
                <a:cs typeface="+mn-cs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latin typeface="+mn-lt"/>
                <a:cs typeface="+mn-cs"/>
              </a:rPr>
              <a:t>корни </a:t>
            </a:r>
            <a:r>
              <a:rPr lang="ru-RU" sz="4000" b="1" dirty="0">
                <a:latin typeface="+mn-lt"/>
                <a:cs typeface="+mn-cs"/>
              </a:rPr>
              <a:t>квадратного трёхчлена</a:t>
            </a:r>
            <a:r>
              <a:rPr lang="ru-RU" sz="4000" b="1" dirty="0">
                <a:solidFill>
                  <a:schemeClr val="folHlink"/>
                </a:solidFill>
                <a:latin typeface="+mn-lt"/>
                <a:cs typeface="+mn-cs"/>
              </a:rPr>
              <a:t> 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ах</a:t>
            </a:r>
            <a:r>
              <a:rPr lang="ru-RU" sz="4000" b="1" baseline="30000" dirty="0">
                <a:solidFill>
                  <a:srgbClr val="C00000"/>
                </a:solidFill>
                <a:latin typeface="+mn-lt"/>
                <a:cs typeface="+mn-cs"/>
              </a:rPr>
              <a:t>2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 +</a:t>
            </a:r>
            <a:r>
              <a:rPr lang="ru-RU" sz="4000" b="1" dirty="0" err="1">
                <a:solidFill>
                  <a:srgbClr val="C00000"/>
                </a:solidFill>
                <a:latin typeface="+mn-lt"/>
                <a:cs typeface="+mn-cs"/>
              </a:rPr>
              <a:t>вх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 + с</a:t>
            </a:r>
            <a:r>
              <a:rPr lang="ru-RU" sz="4000" b="1" dirty="0">
                <a:latin typeface="+mn-lt"/>
                <a:cs typeface="+mn-cs"/>
              </a:rPr>
              <a:t>, надо решить квадратное уравнение 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ах</a:t>
            </a:r>
            <a:r>
              <a:rPr lang="ru-RU" sz="4000" b="1" baseline="30000" dirty="0">
                <a:solidFill>
                  <a:srgbClr val="C00000"/>
                </a:solidFill>
                <a:latin typeface="+mn-lt"/>
                <a:cs typeface="+mn-cs"/>
              </a:rPr>
              <a:t>2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 +</a:t>
            </a:r>
            <a:r>
              <a:rPr lang="ru-RU" sz="4000" b="1" dirty="0" err="1">
                <a:solidFill>
                  <a:srgbClr val="C00000"/>
                </a:solidFill>
                <a:latin typeface="+mn-lt"/>
                <a:cs typeface="+mn-cs"/>
              </a:rPr>
              <a:t>вх</a:t>
            </a:r>
            <a:r>
              <a:rPr lang="ru-RU" sz="4000" b="1" dirty="0">
                <a:solidFill>
                  <a:srgbClr val="C00000"/>
                </a:solidFill>
                <a:latin typeface="+mn-lt"/>
                <a:cs typeface="+mn-cs"/>
              </a:rPr>
              <a:t> + с = 0</a:t>
            </a:r>
            <a:r>
              <a:rPr lang="ru-RU" sz="4000" b="1" dirty="0">
                <a:solidFill>
                  <a:srgbClr val="000099"/>
                </a:solidFill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</TotalTime>
  <Words>755</Words>
  <Application>Microsoft Office PowerPoint</Application>
  <PresentationFormat>Экран (4:3)</PresentationFormat>
  <Paragraphs>130</Paragraphs>
  <Slides>19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Воздушный поток</vt:lpstr>
      <vt:lpstr>Формула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Корень квадратного трёхчлена</vt:lpstr>
      <vt:lpstr>Упростите выражение</vt:lpstr>
      <vt:lpstr>Разложение квадратного трехчлена  на множители</vt:lpstr>
      <vt:lpstr>Алгоритм разложение квадратного трёхчлена на множители</vt:lpstr>
      <vt:lpstr>Алгоритм разложение квадратного трёхчлена на множители</vt:lpstr>
      <vt:lpstr>Примеры:</vt:lpstr>
      <vt:lpstr>Примеры:</vt:lpstr>
      <vt:lpstr>Примеры:</vt:lpstr>
      <vt:lpstr>Найти подбором корни уравнения:</vt:lpstr>
      <vt:lpstr>Найти подбором корни уравнения: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12</cp:revision>
  <dcterms:created xsi:type="dcterms:W3CDTF">2017-02-07T04:25:49Z</dcterms:created>
  <dcterms:modified xsi:type="dcterms:W3CDTF">2017-02-08T03:06:41Z</dcterms:modified>
</cp:coreProperties>
</file>