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21"/>
  </p:notesMasterIdLst>
  <p:sldIdLst>
    <p:sldId id="256" r:id="rId2"/>
    <p:sldId id="296" r:id="rId3"/>
    <p:sldId id="258" r:id="rId4"/>
    <p:sldId id="263" r:id="rId5"/>
    <p:sldId id="261" r:id="rId6"/>
    <p:sldId id="265" r:id="rId7"/>
    <p:sldId id="269" r:id="rId8"/>
    <p:sldId id="271" r:id="rId9"/>
    <p:sldId id="273" r:id="rId10"/>
    <p:sldId id="277" r:id="rId11"/>
    <p:sldId id="279" r:id="rId12"/>
    <p:sldId id="281" r:id="rId13"/>
    <p:sldId id="283" r:id="rId14"/>
    <p:sldId id="285" r:id="rId15"/>
    <p:sldId id="287" r:id="rId16"/>
    <p:sldId id="289" r:id="rId17"/>
    <p:sldId id="293" r:id="rId18"/>
    <p:sldId id="294" r:id="rId19"/>
    <p:sldId id="291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E5F5E7-F511-4A80-8EB0-F9DFF346539F}" type="datetimeFigureOut">
              <a:rPr lang="ru-RU" smtClean="0"/>
              <a:t>08.02.2017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BD702C-D634-4629-8E43-22B50D9FBA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0091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536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FFA3280-819C-4C7B-AAE1-E1C24253D88B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26628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E217581-74CA-4CA5-B1B6-8EDC4B8B1F29}" type="slidenum">
              <a:rPr lang="ru-RU" smtClean="0"/>
              <a:pPr>
                <a:defRPr/>
              </a:pPr>
              <a:t>7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2560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B122867-38AB-4286-86F9-03171CFE130C}" type="slidenum">
              <a:rPr lang="ru-RU" smtClean="0"/>
              <a:pPr>
                <a:defRPr/>
              </a:pPr>
              <a:t>8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6388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B5D1788-F863-4A32-93C4-42167B6FA2CD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6388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F609EE-2684-4E8E-B50F-41C74ECCA880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DECED1D-1B4A-40B0-BF36-174237712491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29A8276-F391-48FF-922C-A9D55F7B4CA2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29A8276-F391-48FF-922C-A9D55F7B4CA2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29A8276-F391-48FF-922C-A9D55F7B4CA2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slide" Target="slide9.xml"/><Relationship Id="rId5" Type="http://schemas.openxmlformats.org/officeDocument/2006/relationships/slide" Target="slide7.xml"/><Relationship Id="rId4" Type="http://schemas.openxmlformats.org/officeDocument/2006/relationships/slide" Target="slide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slide" Target="slide6.xml"/><Relationship Id="rId5" Type="http://schemas.openxmlformats.org/officeDocument/2006/relationships/image" Target="../media/image12.png"/><Relationship Id="rId4" Type="http://schemas.openxmlformats.org/officeDocument/2006/relationships/image" Target="../media/image14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3" Type="http://schemas.openxmlformats.org/officeDocument/2006/relationships/oleObject" Target="../embeddings/oleObject7.bin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12.png"/><Relationship Id="rId4" Type="http://schemas.openxmlformats.org/officeDocument/2006/relationships/image" Target="../media/image15.wmf"/><Relationship Id="rId9" Type="http://schemas.openxmlformats.org/officeDocument/2006/relationships/image" Target="../media/image17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oleObject" Target="../embeddings/oleObject9.bin"/><Relationship Id="rId7" Type="http://schemas.openxmlformats.org/officeDocument/2006/relationships/image" Target="../media/image1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2.png"/><Relationship Id="rId4" Type="http://schemas.openxmlformats.org/officeDocument/2006/relationships/image" Target="../media/image18.wmf"/><Relationship Id="rId9" Type="http://schemas.openxmlformats.org/officeDocument/2006/relationships/slide" Target="slide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5720" y="1142984"/>
            <a:ext cx="8634752" cy="30469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8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0">
                      <a:srgbClr val="D6B19C"/>
                    </a:gs>
                    <a:gs pos="30000">
                      <a:srgbClr val="D49E6C"/>
                    </a:gs>
                    <a:gs pos="70000">
                      <a:srgbClr val="A65528"/>
                    </a:gs>
                    <a:gs pos="100000">
                      <a:srgbClr val="663012"/>
                    </a:gs>
                  </a:gsLst>
                  <a:lin ang="5400000" scaled="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" charset="0"/>
                <a:cs typeface="Arial" charset="0"/>
              </a:rPr>
              <a:t>Разложение квадратного</a:t>
            </a:r>
          </a:p>
          <a:p>
            <a:pPr algn="ctr">
              <a:defRPr/>
            </a:pPr>
            <a:r>
              <a:rPr lang="ru-RU" sz="48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0">
                      <a:srgbClr val="D6B19C"/>
                    </a:gs>
                    <a:gs pos="30000">
                      <a:srgbClr val="D49E6C"/>
                    </a:gs>
                    <a:gs pos="70000">
                      <a:srgbClr val="A65528"/>
                    </a:gs>
                    <a:gs pos="100000">
                      <a:srgbClr val="663012"/>
                    </a:gs>
                  </a:gsLst>
                  <a:lin ang="5400000" scaled="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" charset="0"/>
                <a:cs typeface="Arial" charset="0"/>
              </a:rPr>
              <a:t>трёхчлена на множители</a:t>
            </a:r>
          </a:p>
          <a:p>
            <a:pPr algn="ctr">
              <a:defRPr/>
            </a:pPr>
            <a:endParaRPr lang="ru-RU" sz="48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0">
                    <a:srgbClr val="D6B19C"/>
                  </a:gs>
                  <a:gs pos="30000">
                    <a:srgbClr val="D49E6C"/>
                  </a:gs>
                  <a:gs pos="70000">
                    <a:srgbClr val="A65528"/>
                  </a:gs>
                  <a:gs pos="100000">
                    <a:srgbClr val="663012"/>
                  </a:gs>
                </a:gsLst>
                <a:lin ang="5400000" scaled="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algn="r">
              <a:defRPr/>
            </a:pPr>
            <a:endParaRPr lang="ru-RU" sz="240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7030A0"/>
              </a:solidFill>
              <a:latin typeface="Arial" charset="0"/>
              <a:cs typeface="Arial" charset="0"/>
            </a:endParaRPr>
          </a:p>
          <a:p>
            <a:pPr algn="r">
              <a:defRPr/>
            </a:pPr>
            <a:endParaRPr lang="ru-RU" sz="240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7030A0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29366" y="3284984"/>
            <a:ext cx="785434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dirty="0" smtClean="0"/>
              <a:t>Большинство жизненных задач решаются как алгебраические уравнения : приведением  их к самому простому виду.      </a:t>
            </a:r>
            <a:r>
              <a:rPr lang="kk-KZ" sz="2800" i="1" dirty="0" smtClean="0"/>
              <a:t>Л.Н.Толстой</a:t>
            </a:r>
            <a:endParaRPr lang="ru-RU" sz="28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8688"/>
          </a:xfrm>
        </p:spPr>
        <p:txBody>
          <a:bodyPr/>
          <a:lstStyle/>
          <a:p>
            <a:pPr>
              <a:defRPr/>
            </a:pPr>
            <a:r>
              <a:rPr lang="ru-RU" b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Упростите выражение</a:t>
            </a:r>
            <a:endParaRPr lang="ru-RU" b="1" dirty="0"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31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pic>
        <p:nvPicPr>
          <p:cNvPr id="51201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3000" y="1428750"/>
            <a:ext cx="2714625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285750" y="3071813"/>
            <a:ext cx="5254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ru-RU" altLang="ru-RU" sz="2400" b="1"/>
              <a:t>2.</a:t>
            </a:r>
            <a:r>
              <a:rPr lang="ru-RU" altLang="ru-RU" sz="2400"/>
              <a:t> 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214813" y="1928813"/>
            <a:ext cx="3952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ru-RU" sz="2800" b="1"/>
              <a:t>=</a:t>
            </a:r>
            <a:endParaRPr lang="ru-RU" altLang="ru-RU" sz="2800" b="1"/>
          </a:p>
        </p:txBody>
      </p:sp>
      <p:sp>
        <p:nvSpPr>
          <p:cNvPr id="1331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pic>
        <p:nvPicPr>
          <p:cNvPr id="51204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57750" y="1428750"/>
            <a:ext cx="1795463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21" name="Rectangle 6"/>
          <p:cNvSpPr>
            <a:spLocks noChangeArrowheads="1"/>
          </p:cNvSpPr>
          <p:nvPr/>
        </p:nvSpPr>
        <p:spPr bwMode="auto">
          <a:xfrm>
            <a:off x="0" y="16573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 altLang="ru-RU"/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7000875" y="1785938"/>
            <a:ext cx="13985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ru-RU" sz="2800" b="1"/>
              <a:t>=  </a:t>
            </a:r>
            <a:r>
              <a:rPr lang="en-US" altLang="ru-RU" sz="4000" b="1" i="1">
                <a:latin typeface="Times New Roman" pitchFamily="18" charset="0"/>
                <a:cs typeface="Times New Roman" pitchFamily="18" charset="0"/>
              </a:rPr>
              <a:t>x+2</a:t>
            </a:r>
            <a:endParaRPr lang="ru-RU" altLang="ru-RU" sz="2800" b="1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57188" y="1928813"/>
            <a:ext cx="4413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ru-RU" sz="2400" b="1"/>
              <a:t>1</a:t>
            </a:r>
            <a:r>
              <a:rPr lang="ru-RU" altLang="ru-RU" sz="2400" b="1"/>
              <a:t>.</a:t>
            </a:r>
          </a:p>
        </p:txBody>
      </p:sp>
      <p:sp>
        <p:nvSpPr>
          <p:cNvPr id="1332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3325" name="Rectangle 9"/>
          <p:cNvSpPr>
            <a:spLocks noChangeArrowheads="1"/>
          </p:cNvSpPr>
          <p:nvPr/>
        </p:nvSpPr>
        <p:spPr bwMode="auto">
          <a:xfrm>
            <a:off x="0" y="19526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 altLang="ru-RU"/>
          </a:p>
        </p:txBody>
      </p:sp>
      <p:sp>
        <p:nvSpPr>
          <p:cNvPr id="17" name="Управляющая кнопка: далее 16">
            <a:hlinkClick r:id="" action="ppaction://hlinkshowjump?jump=nextslide" highlightClick="1"/>
          </p:cNvPr>
          <p:cNvSpPr/>
          <p:nvPr/>
        </p:nvSpPr>
        <p:spPr>
          <a:xfrm>
            <a:off x="8072438" y="5857875"/>
            <a:ext cx="571500" cy="500063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327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3328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3329" name="Rectangle 14"/>
          <p:cNvSpPr>
            <a:spLocks noChangeArrowheads="1"/>
          </p:cNvSpPr>
          <p:nvPr/>
        </p:nvSpPr>
        <p:spPr bwMode="auto">
          <a:xfrm>
            <a:off x="0" y="1295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 altLang="ru-RU"/>
          </a:p>
        </p:txBody>
      </p:sp>
      <p:sp>
        <p:nvSpPr>
          <p:cNvPr id="13330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3331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pic>
        <p:nvPicPr>
          <p:cNvPr id="51217" name="Picture 1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50" y="3286125"/>
            <a:ext cx="2714625" cy="117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33" name="Rectangle 19"/>
          <p:cNvSpPr>
            <a:spLocks noChangeArrowheads="1"/>
          </p:cNvSpPr>
          <p:nvPr/>
        </p:nvSpPr>
        <p:spPr bwMode="auto">
          <a:xfrm>
            <a:off x="0" y="1266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 altLang="ru-RU"/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3071813" y="3643313"/>
            <a:ext cx="4286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ru-RU" sz="2400"/>
              <a:t>=</a:t>
            </a:r>
            <a:r>
              <a:rPr lang="en-US" altLang="ru-RU"/>
              <a:t> </a:t>
            </a:r>
            <a:endParaRPr lang="ru-RU" altLang="ru-RU"/>
          </a:p>
        </p:txBody>
      </p:sp>
      <p:sp>
        <p:nvSpPr>
          <p:cNvPr id="13335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3336" name="Rectangle 22"/>
          <p:cNvSpPr>
            <a:spLocks noChangeArrowheads="1"/>
          </p:cNvSpPr>
          <p:nvPr/>
        </p:nvSpPr>
        <p:spPr bwMode="auto">
          <a:xfrm>
            <a:off x="0" y="1333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 altLang="ru-RU"/>
          </a:p>
        </p:txBody>
      </p:sp>
      <p:sp>
        <p:nvSpPr>
          <p:cNvPr id="13337" name="Rectangle 2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13338" name="Rectangle 25"/>
          <p:cNvSpPr>
            <a:spLocks noChangeArrowheads="1"/>
          </p:cNvSpPr>
          <p:nvPr/>
        </p:nvSpPr>
        <p:spPr bwMode="auto">
          <a:xfrm>
            <a:off x="0" y="1400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 altLang="ru-RU"/>
          </a:p>
        </p:txBody>
      </p:sp>
      <p:sp>
        <p:nvSpPr>
          <p:cNvPr id="13339" name="Rectangle 2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pic>
        <p:nvPicPr>
          <p:cNvPr id="51226" name="Picture 26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29000" y="3286125"/>
            <a:ext cx="5605463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41" name="Rectangle 28"/>
          <p:cNvSpPr>
            <a:spLocks noChangeArrowheads="1"/>
          </p:cNvSpPr>
          <p:nvPr/>
        </p:nvSpPr>
        <p:spPr bwMode="auto">
          <a:xfrm>
            <a:off x="0" y="14001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 altLang="ru-RU"/>
          </a:p>
        </p:txBody>
      </p:sp>
      <p:sp>
        <p:nvSpPr>
          <p:cNvPr id="41" name="Управляющая кнопка: в конец 40">
            <a:hlinkClick r:id="" action="ppaction://hlinkshowjump?jump=lastslide" highlightClick="1"/>
          </p:cNvPr>
          <p:cNvSpPr/>
          <p:nvPr/>
        </p:nvSpPr>
        <p:spPr>
          <a:xfrm>
            <a:off x="357188" y="5857875"/>
            <a:ext cx="571500" cy="642938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428625" y="4714875"/>
            <a:ext cx="64865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 sz="2400" b="1">
                <a:solidFill>
                  <a:srgbClr val="002060"/>
                </a:solidFill>
              </a:rPr>
              <a:t>1) Разложить на множители знаменатель</a:t>
            </a:r>
          </a:p>
        </p:txBody>
      </p:sp>
      <p:sp>
        <p:nvSpPr>
          <p:cNvPr id="33" name="Прямоугольник 32"/>
          <p:cNvSpPr>
            <a:spLocks noChangeArrowheads="1"/>
          </p:cNvSpPr>
          <p:nvPr/>
        </p:nvSpPr>
        <p:spPr bwMode="auto">
          <a:xfrm>
            <a:off x="6929438" y="4714875"/>
            <a:ext cx="18462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pitchFamily="34" charset="0"/>
              <a:buNone/>
            </a:pPr>
            <a:r>
              <a:rPr lang="ru-RU" altLang="ru-RU" sz="2400" b="1">
                <a:solidFill>
                  <a:srgbClr val="002060"/>
                </a:solidFill>
              </a:rPr>
              <a:t>2х</a:t>
            </a:r>
            <a:r>
              <a:rPr lang="ru-RU" altLang="ru-RU" sz="2400" b="1" baseline="30000">
                <a:solidFill>
                  <a:srgbClr val="002060"/>
                </a:solidFill>
              </a:rPr>
              <a:t>2</a:t>
            </a:r>
            <a:r>
              <a:rPr lang="ru-RU" altLang="ru-RU" sz="2400" b="1">
                <a:solidFill>
                  <a:srgbClr val="002060"/>
                </a:solidFill>
              </a:rPr>
              <a:t> + 7х – 4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500063" y="5286375"/>
            <a:ext cx="57737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 sz="2400" b="1">
                <a:solidFill>
                  <a:srgbClr val="002060"/>
                </a:solidFill>
              </a:rPr>
              <a:t>2) Сократить алгебраическую дробь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" dur="500"/>
                                        <p:tgtEl>
                                          <p:spTgt spid="51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1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1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51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/>
      <p:bldP spid="8" grpId="0"/>
      <p:bldP spid="13" grpId="0"/>
      <p:bldP spid="31" grpId="0"/>
      <p:bldP spid="33" grpId="0"/>
      <p:bldP spid="3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71563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40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Разложение квадратного трехчлена </a:t>
            </a:r>
            <a:br>
              <a:rPr lang="ru-RU" sz="40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множители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57188" y="1714500"/>
            <a:ext cx="828675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Если  </a:t>
            </a:r>
            <a:r>
              <a:rPr lang="ru-RU" sz="3600" b="1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3600" b="1" i="1" baseline="-25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3600" b="1" i="1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3600" b="1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3600" b="1" i="1" baseline="-25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   корни квадратного трехчлена   ах² + </a:t>
            </a:r>
            <a:r>
              <a:rPr lang="en-US" sz="3600" b="1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3600" b="1" i="1" dirty="0" err="1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en-US" sz="3600" b="1" i="1" dirty="0">
                <a:latin typeface="Times New Roman" pitchFamily="18" charset="0"/>
                <a:cs typeface="Times New Roman" pitchFamily="18" charset="0"/>
              </a:rPr>
              <a:t> + c </a:t>
            </a:r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, то</a:t>
            </a:r>
            <a:r>
              <a:rPr lang="en-US" sz="3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справедливо тождество: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40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altLang="ru-RU">
              <a:latin typeface="Calibri" pitchFamily="34" charset="0"/>
            </a:endParaRPr>
          </a:p>
        </p:txBody>
      </p:sp>
      <p:sp>
        <p:nvSpPr>
          <p:cNvPr id="1434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altLang="ru-RU">
              <a:latin typeface="Calibri" pitchFamily="34" charset="0"/>
            </a:endParaRPr>
          </a:p>
        </p:txBody>
      </p:sp>
      <p:sp>
        <p:nvSpPr>
          <p:cNvPr id="14342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altLang="ru-RU">
              <a:latin typeface="Calibri" pitchFamily="34" charset="0"/>
            </a:endParaRPr>
          </a:p>
        </p:txBody>
      </p:sp>
      <p:pic>
        <p:nvPicPr>
          <p:cNvPr id="3081" name="Picture 8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4000504"/>
            <a:ext cx="8501122" cy="857256"/>
          </a:xfrm>
          <a:prstGeom prst="round2DiagRect">
            <a:avLst>
              <a:gd name="adj1" fmla="val 16667"/>
              <a:gd name="adj2" fmla="val 5000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14344" name="Rectangle 10"/>
          <p:cNvSpPr>
            <a:spLocks noChangeArrowheads="1"/>
          </p:cNvSpPr>
          <p:nvPr/>
        </p:nvSpPr>
        <p:spPr bwMode="auto">
          <a:xfrm>
            <a:off x="0" y="419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ru-RU" sz="2400" b="1" i="1">
                <a:latin typeface="Cambria Math" pitchFamily="18" charset="0"/>
                <a:cs typeface="Times New Roman" pitchFamily="18" charset="0"/>
              </a:rPr>
              <a:t> </a:t>
            </a:r>
            <a:r>
              <a:rPr lang="en-US" altLang="ru-RU" sz="240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altLang="ru-RU" sz="900"/>
              <a:t> </a:t>
            </a:r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Алгоритм разложение квадратного трёхчлена на множители</a:t>
            </a:r>
            <a:endParaRPr lang="ru-RU" sz="3600" b="1" dirty="0"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0" y="1214438"/>
            <a:ext cx="9144000" cy="1214430"/>
          </a:xfrm>
          <a:prstGeom prst="roundRect">
            <a:avLst>
              <a:gd name="adj" fmla="val 50000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514350" indent="-514350" algn="just">
              <a:buFontTx/>
              <a:buAutoNum type="arabicPeriod"/>
              <a:defRPr/>
            </a:pPr>
            <a:r>
              <a:rPr lang="ru-RU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</a:rPr>
              <a:t>Приравнять квадратный трёхчлен к нулю  и найти его корни , т.е.решить квадратное уравнение</a:t>
            </a:r>
            <a:r>
              <a:rPr lang="en-US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</a:rPr>
              <a:t>:</a:t>
            </a:r>
            <a:endParaRPr lang="ru-RU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j-lt"/>
            </a:endParaRPr>
          </a:p>
          <a:p>
            <a:pPr marL="514350" indent="-514350" algn="just">
              <a:defRPr/>
            </a:pPr>
            <a:r>
              <a:rPr lang="ru-RU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</a:rPr>
              <a:t>                                 </a:t>
            </a:r>
            <a:r>
              <a:rPr lang="ru-RU" sz="28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cs typeface="Times New Roman" pitchFamily="18" charset="0"/>
              </a:rPr>
              <a:t>ах² + </a:t>
            </a:r>
            <a:r>
              <a:rPr lang="en-US" sz="28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cs typeface="Times New Roman" pitchFamily="18" charset="0"/>
              </a:rPr>
              <a:t>b</a:t>
            </a:r>
            <a:r>
              <a:rPr lang="ru-RU" sz="2800" b="1" i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cs typeface="Times New Roman" pitchFamily="18" charset="0"/>
              </a:rPr>
              <a:t>х</a:t>
            </a:r>
            <a:r>
              <a:rPr lang="en-US" sz="28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cs typeface="Times New Roman" pitchFamily="18" charset="0"/>
              </a:rPr>
              <a:t> + c = 0 </a:t>
            </a:r>
            <a:endParaRPr lang="ru-RU" sz="28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j-lt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116013" y="2420938"/>
            <a:ext cx="7786687" cy="642937"/>
          </a:xfrm>
          <a:prstGeom prst="roundRect">
            <a:avLst>
              <a:gd name="adj" fmla="val 50000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defRPr/>
            </a:pP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Arial" charset="0"/>
              </a:rPr>
              <a:t>а) Выделить коэффициенты      </a:t>
            </a:r>
            <a:r>
              <a:rPr lang="ru-RU" sz="32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Arial" charset="0"/>
              </a:rPr>
              <a:t>а</a:t>
            </a: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Arial" charset="0"/>
              </a:rPr>
              <a:t>; </a:t>
            </a:r>
            <a:r>
              <a:rPr lang="en-US" sz="32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Arial" charset="0"/>
              </a:rPr>
              <a:t>b</a:t>
            </a:r>
            <a:r>
              <a:rPr lang="ru-RU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Arial" charset="0"/>
              </a:rPr>
              <a:t>; и</a:t>
            </a:r>
            <a:r>
              <a:rPr lang="en-US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Arial" charset="0"/>
              </a:rPr>
              <a:t> </a:t>
            </a:r>
            <a:r>
              <a:rPr lang="en-US" sz="32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Arial" charset="0"/>
              </a:rPr>
              <a:t>c</a:t>
            </a:r>
            <a:endParaRPr lang="ru-RU" sz="2800" b="1" i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Arial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116013" y="3141663"/>
            <a:ext cx="7786687" cy="642937"/>
          </a:xfrm>
          <a:prstGeom prst="roundRect">
            <a:avLst>
              <a:gd name="adj" fmla="val 50000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defRPr/>
            </a:pP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</a:rPr>
              <a:t>б) Найти дискриминант</a:t>
            </a:r>
            <a:endParaRPr lang="ru-RU" sz="2800" b="1" i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 bwMode="auto">
          <a:xfrm>
            <a:off x="1571604" y="3857628"/>
            <a:ext cx="6858000" cy="711200"/>
          </a:xfrm>
          <a:prstGeom prst="roundRect">
            <a:avLst>
              <a:gd name="adj" fmla="val 50000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just">
              <a:defRPr/>
            </a:pPr>
            <a:endParaRPr lang="ru-RU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j-lt"/>
            </a:endParaRPr>
          </a:p>
          <a:p>
            <a:pPr algn="just">
              <a:defRPr/>
            </a:pP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</a:rPr>
              <a:t>в) Найти корни квадратного трёхчлена</a:t>
            </a:r>
            <a:endParaRPr lang="ru-RU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</a:endParaRPr>
          </a:p>
          <a:p>
            <a:pPr algn="just">
              <a:buFont typeface="Arial" pitchFamily="34" charset="0"/>
              <a:buChar char="•"/>
              <a:defRPr/>
            </a:pPr>
            <a:endParaRPr lang="ru-RU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j-lt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0" y="4786312"/>
            <a:ext cx="9144000" cy="1500208"/>
          </a:xfrm>
          <a:prstGeom prst="roundRect">
            <a:avLst>
              <a:gd name="adj" fmla="val 50000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just">
              <a:defRPr/>
            </a:pPr>
            <a:r>
              <a:rPr lang="ru-RU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2. </a:t>
            </a:r>
            <a:r>
              <a:rPr lang="ru-RU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Подставить корни уравнения в формулу разложения квадратного трехчлена</a:t>
            </a:r>
            <a:r>
              <a:rPr lang="en-US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:</a:t>
            </a:r>
            <a:endParaRPr lang="ru-RU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just">
              <a:defRPr/>
            </a:pPr>
            <a:r>
              <a:rPr lang="ru-RU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                    </a:t>
            </a:r>
            <a:r>
              <a:rPr lang="ru-RU" sz="28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ах</a:t>
            </a:r>
            <a:r>
              <a:rPr lang="ru-RU" sz="2800" b="1" i="1" spc="50" baseline="300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r>
              <a:rPr lang="ru-RU" sz="28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+</a:t>
            </a:r>
            <a:r>
              <a:rPr lang="en-US" sz="28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2800" b="1" i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bx</a:t>
            </a:r>
            <a:r>
              <a:rPr lang="en-US" sz="28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+ </a:t>
            </a:r>
            <a:r>
              <a:rPr lang="ru-RU" sz="28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 = а(</a:t>
            </a:r>
            <a:r>
              <a:rPr lang="ru-RU" sz="2800" b="1" i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х</a:t>
            </a:r>
            <a:r>
              <a:rPr lang="ru-RU" sz="28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– х</a:t>
            </a:r>
            <a:r>
              <a:rPr lang="ru-RU" sz="2800" b="1" i="1" spc="50" baseline="-250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</a:t>
            </a:r>
            <a:r>
              <a:rPr lang="ru-RU" sz="28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)(</a:t>
            </a:r>
            <a:r>
              <a:rPr lang="ru-RU" sz="2800" b="1" i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х</a:t>
            </a:r>
            <a:r>
              <a:rPr lang="ru-RU" sz="28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– х</a:t>
            </a:r>
            <a:r>
              <a:rPr lang="ru-RU" sz="2800" b="1" i="1" spc="50" baseline="-250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r>
              <a:rPr lang="ru-RU" sz="28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8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Алгоритм разложение квадратного трёхчлена на множители</a:t>
            </a:r>
            <a:endParaRPr lang="ru-RU" sz="3800" b="1" dirty="0"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" name="Группа 12"/>
          <p:cNvGrpSpPr>
            <a:grpSpLocks/>
          </p:cNvGrpSpPr>
          <p:nvPr/>
        </p:nvGrpSpPr>
        <p:grpSpPr bwMode="auto">
          <a:xfrm>
            <a:off x="285750" y="1357313"/>
            <a:ext cx="8572500" cy="4286250"/>
            <a:chOff x="1142976" y="3362015"/>
            <a:chExt cx="7918721" cy="3304031"/>
          </a:xfrm>
        </p:grpSpPr>
        <p:sp>
          <p:nvSpPr>
            <p:cNvPr id="14" name="Скругленный прямоугольник 13"/>
            <p:cNvSpPr/>
            <p:nvPr/>
          </p:nvSpPr>
          <p:spPr>
            <a:xfrm>
              <a:off x="1142976" y="3362015"/>
              <a:ext cx="7918721" cy="3304031"/>
            </a:xfrm>
            <a:prstGeom prst="roundRect">
              <a:avLst>
                <a:gd name="adj" fmla="val 50000"/>
              </a:avLst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3600" b="1" dirty="0">
                  <a:solidFill>
                    <a:schemeClr val="accent6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НАПОМИНАНИЕ:</a:t>
              </a:r>
            </a:p>
            <a:p>
              <a:pPr algn="just">
                <a:buFont typeface="Arial" pitchFamily="34" charset="0"/>
                <a:buChar char="•"/>
                <a:defRPr/>
              </a:pPr>
              <a:endParaRPr lang="ru-RU" sz="2400" b="1" dirty="0">
                <a:solidFill>
                  <a:schemeClr val="accent6">
                    <a:lumMod val="50000"/>
                  </a:schemeClr>
                </a:solidFill>
                <a:latin typeface="+mj-lt"/>
              </a:endParaRPr>
            </a:p>
            <a:p>
              <a:pPr algn="just">
                <a:buFont typeface="Arial" pitchFamily="34" charset="0"/>
                <a:buChar char="•"/>
                <a:defRPr/>
              </a:pPr>
              <a:r>
                <a:rPr lang="en-US" sz="3600" b="1" dirty="0">
                  <a:solidFill>
                    <a:schemeClr val="accent6">
                      <a:lumMod val="50000"/>
                    </a:schemeClr>
                  </a:solidFill>
                  <a:latin typeface="+mj-lt"/>
                </a:rPr>
                <a:t>D</a:t>
              </a:r>
              <a:r>
                <a:rPr lang="ru-RU" sz="3600" b="1" dirty="0">
                  <a:solidFill>
                    <a:schemeClr val="accent6">
                      <a:lumMod val="50000"/>
                    </a:schemeClr>
                  </a:solidFill>
                  <a:latin typeface="+mj-lt"/>
                </a:rPr>
                <a:t> </a:t>
              </a:r>
              <a:r>
                <a:rPr lang="en-US" sz="3600" b="1" dirty="0">
                  <a:solidFill>
                    <a:schemeClr val="accent6">
                      <a:lumMod val="50000"/>
                    </a:schemeClr>
                  </a:solidFill>
                  <a:latin typeface="+mj-lt"/>
                </a:rPr>
                <a:t>&lt; 0</a:t>
              </a:r>
              <a:r>
                <a:rPr lang="ru-RU" sz="3600" b="1" dirty="0">
                  <a:solidFill>
                    <a:schemeClr val="accent6">
                      <a:lumMod val="50000"/>
                    </a:schemeClr>
                  </a:solidFill>
                  <a:latin typeface="+mj-lt"/>
                </a:rPr>
                <a:t>,</a:t>
              </a:r>
              <a:r>
                <a:rPr lang="en-US" sz="3600" b="1" dirty="0">
                  <a:solidFill>
                    <a:schemeClr val="accent6">
                      <a:lumMod val="50000"/>
                    </a:schemeClr>
                  </a:solidFill>
                  <a:latin typeface="+mj-lt"/>
                </a:rPr>
                <a:t> </a:t>
              </a:r>
              <a:r>
                <a:rPr lang="ru-RU" sz="3600" b="1" dirty="0">
                  <a:solidFill>
                    <a:schemeClr val="accent6">
                      <a:lumMod val="50000"/>
                    </a:schemeClr>
                  </a:solidFill>
                  <a:latin typeface="+mj-lt"/>
                  <a:hlinkClick r:id="rId4" action="ppaction://hlinksldjump"/>
                </a:rPr>
                <a:t>корней нет</a:t>
              </a:r>
              <a:endParaRPr lang="ru-RU" sz="3600" b="1" dirty="0">
                <a:solidFill>
                  <a:schemeClr val="accent6">
                    <a:lumMod val="50000"/>
                  </a:schemeClr>
                </a:solidFill>
                <a:latin typeface="+mj-lt"/>
              </a:endParaRPr>
            </a:p>
            <a:p>
              <a:pPr algn="just">
                <a:buFont typeface="Arial" pitchFamily="34" charset="0"/>
                <a:buChar char="•"/>
                <a:defRPr/>
              </a:pPr>
              <a:r>
                <a:rPr lang="en-US" sz="3600" b="1" dirty="0">
                  <a:solidFill>
                    <a:schemeClr val="accent6">
                      <a:lumMod val="50000"/>
                    </a:schemeClr>
                  </a:solidFill>
                  <a:latin typeface="+mj-lt"/>
                </a:rPr>
                <a:t>D</a:t>
              </a:r>
              <a:r>
                <a:rPr lang="ru-RU" sz="3600" b="1" dirty="0">
                  <a:solidFill>
                    <a:schemeClr val="accent6">
                      <a:lumMod val="50000"/>
                    </a:schemeClr>
                  </a:solidFill>
                  <a:latin typeface="+mj-lt"/>
                </a:rPr>
                <a:t> = 0</a:t>
              </a:r>
              <a:r>
                <a:rPr lang="en-US" sz="3600" b="1" dirty="0">
                  <a:solidFill>
                    <a:schemeClr val="accent6">
                      <a:lumMod val="50000"/>
                    </a:schemeClr>
                  </a:solidFill>
                  <a:latin typeface="+mj-lt"/>
                </a:rPr>
                <a:t>, </a:t>
              </a:r>
              <a:r>
                <a:rPr lang="en-US" sz="3600" b="1" dirty="0">
                  <a:solidFill>
                    <a:schemeClr val="accent6">
                      <a:lumMod val="50000"/>
                    </a:schemeClr>
                  </a:solidFill>
                  <a:latin typeface="+mj-lt"/>
                  <a:hlinkClick r:id="rId5" action="ppaction://hlinksldjump"/>
                </a:rPr>
                <a:t>1 </a:t>
              </a:r>
              <a:r>
                <a:rPr lang="ru-RU" sz="3600" b="1" dirty="0">
                  <a:solidFill>
                    <a:schemeClr val="accent6">
                      <a:lumMod val="50000"/>
                    </a:schemeClr>
                  </a:solidFill>
                  <a:latin typeface="+mj-lt"/>
                  <a:hlinkClick r:id="rId5" action="ppaction://hlinksldjump"/>
                </a:rPr>
                <a:t>корень</a:t>
              </a:r>
              <a:r>
                <a:rPr lang="en-US" sz="3600" b="1" dirty="0">
                  <a:solidFill>
                    <a:schemeClr val="accent6">
                      <a:lumMod val="50000"/>
                    </a:schemeClr>
                  </a:solidFill>
                  <a:latin typeface="+mj-lt"/>
                  <a:hlinkClick r:id="rId5" action="ppaction://hlinksldjump"/>
                </a:rPr>
                <a:t> </a:t>
              </a:r>
              <a:r>
                <a:rPr lang="ru-RU" sz="3600" b="1" dirty="0">
                  <a:solidFill>
                    <a:srgbClr val="002060"/>
                  </a:solidFill>
                  <a:latin typeface="+mj-lt"/>
                </a:rPr>
                <a:t>:</a:t>
              </a:r>
              <a:r>
                <a:rPr lang="ru-RU" sz="3600" b="1" dirty="0">
                  <a:solidFill>
                    <a:schemeClr val="accent6">
                      <a:lumMod val="50000"/>
                    </a:schemeClr>
                  </a:solidFill>
                  <a:latin typeface="+mj-lt"/>
                </a:rPr>
                <a:t>      </a:t>
              </a:r>
              <a:r>
                <a:rPr lang="ru-RU" sz="4000" b="1" i="1" dirty="0" err="1">
                  <a:solidFill>
                    <a:schemeClr val="accent6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х</a:t>
              </a:r>
              <a:r>
                <a:rPr lang="ru-RU" sz="4000" b="1" i="1" dirty="0">
                  <a:solidFill>
                    <a:schemeClr val="accent6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 = - </a:t>
              </a:r>
              <a:r>
                <a:rPr lang="en-US" sz="4000" b="1" i="1" dirty="0">
                  <a:solidFill>
                    <a:schemeClr val="accent6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b/a</a:t>
              </a:r>
              <a:r>
                <a:rPr lang="en-US" sz="3600" b="1" dirty="0">
                  <a:solidFill>
                    <a:schemeClr val="accent6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.</a:t>
              </a:r>
              <a:r>
                <a:rPr lang="en-US" sz="4000" b="1" dirty="0">
                  <a:solidFill>
                    <a:schemeClr val="accent6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 </a:t>
              </a:r>
            </a:p>
            <a:p>
              <a:pPr algn="just">
                <a:buFont typeface="Arial" pitchFamily="34" charset="0"/>
                <a:buChar char="•"/>
                <a:defRPr/>
              </a:pPr>
              <a:endParaRPr lang="ru-RU" sz="3600" b="1" dirty="0">
                <a:solidFill>
                  <a:schemeClr val="accent6">
                    <a:lumMod val="50000"/>
                  </a:schemeClr>
                </a:solidFill>
                <a:latin typeface="+mj-lt"/>
              </a:endParaRPr>
            </a:p>
            <a:p>
              <a:pPr algn="just">
                <a:buFont typeface="Arial" pitchFamily="34" charset="0"/>
                <a:buChar char="•"/>
                <a:defRPr/>
              </a:pPr>
              <a:r>
                <a:rPr lang="en-US" sz="3600" b="1" dirty="0">
                  <a:solidFill>
                    <a:schemeClr val="accent6">
                      <a:lumMod val="50000"/>
                    </a:schemeClr>
                  </a:solidFill>
                  <a:latin typeface="+mj-lt"/>
                </a:rPr>
                <a:t>D</a:t>
              </a:r>
              <a:r>
                <a:rPr lang="ru-RU" sz="3600" b="1" dirty="0">
                  <a:solidFill>
                    <a:schemeClr val="accent6">
                      <a:lumMod val="50000"/>
                    </a:schemeClr>
                  </a:solidFill>
                  <a:latin typeface="+mj-lt"/>
                </a:rPr>
                <a:t> </a:t>
              </a:r>
              <a:r>
                <a:rPr lang="en-US" sz="3600" b="1" dirty="0">
                  <a:solidFill>
                    <a:schemeClr val="accent6">
                      <a:lumMod val="50000"/>
                    </a:schemeClr>
                  </a:solidFill>
                  <a:latin typeface="+mj-lt"/>
                </a:rPr>
                <a:t>&gt; 0, </a:t>
              </a:r>
              <a:r>
                <a:rPr lang="en-US" sz="3600" b="1" dirty="0">
                  <a:solidFill>
                    <a:schemeClr val="accent6">
                      <a:lumMod val="50000"/>
                    </a:schemeClr>
                  </a:solidFill>
                  <a:latin typeface="+mj-lt"/>
                  <a:hlinkClick r:id="rId6" action="ppaction://hlinksldjump"/>
                </a:rPr>
                <a:t>2 </a:t>
              </a:r>
              <a:r>
                <a:rPr lang="ru-RU" sz="3600" b="1" dirty="0">
                  <a:solidFill>
                    <a:schemeClr val="accent6">
                      <a:lumMod val="50000"/>
                    </a:schemeClr>
                  </a:solidFill>
                  <a:latin typeface="+mj-lt"/>
                  <a:hlinkClick r:id="rId6" action="ppaction://hlinksldjump"/>
                </a:rPr>
                <a:t>корня: </a:t>
              </a:r>
              <a:endParaRPr lang="ru-RU" sz="3600" b="1" dirty="0">
                <a:solidFill>
                  <a:schemeClr val="accent6">
                    <a:lumMod val="50000"/>
                  </a:schemeClr>
                </a:solidFill>
                <a:latin typeface="+mj-lt"/>
              </a:endParaRPr>
            </a:p>
          </p:txBody>
        </p:sp>
        <p:graphicFrame>
          <p:nvGraphicFramePr>
            <p:cNvPr id="16389" name="Object 6"/>
            <p:cNvGraphicFramePr>
              <a:graphicFrameLocks noChangeAspect="1"/>
            </p:cNvGraphicFramePr>
            <p:nvPr/>
          </p:nvGraphicFramePr>
          <p:xfrm>
            <a:off x="5168354" y="5509635"/>
            <a:ext cx="2428892" cy="10726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04" name="Equation" r:id="rId7" imgW="977900" imgH="431800" progId="Equation.DSMT4">
                    <p:embed/>
                  </p:oleObj>
                </mc:Choice>
                <mc:Fallback>
                  <p:oleObj name="Equation" r:id="rId7" imgW="977900" imgH="431800" progId="Equation.DSMT4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68354" y="5509635"/>
                          <a:ext cx="2428892" cy="10726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z="48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Примеры:</a:t>
            </a:r>
            <a:endParaRPr lang="ru-RU" sz="4800" b="1" dirty="0"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411" name="Содержимое 2"/>
          <p:cNvSpPr>
            <a:spLocks noGrp="1"/>
          </p:cNvSpPr>
          <p:nvPr>
            <p:ph sz="quarter" idx="13"/>
          </p:nvPr>
        </p:nvSpPr>
        <p:spPr>
          <a:xfrm>
            <a:off x="357188" y="2357438"/>
            <a:ext cx="8229600" cy="928687"/>
          </a:xfrm>
        </p:spPr>
        <p:txBody>
          <a:bodyPr/>
          <a:lstStyle/>
          <a:p>
            <a:pPr eaLnBrk="1" hangingPunct="1">
              <a:buFont typeface="Arial" pitchFamily="34" charset="0"/>
              <a:buNone/>
            </a:pPr>
            <a:r>
              <a:rPr lang="ru-RU" altLang="ru-RU" sz="4400" b="1" smtClean="0"/>
              <a:t>2х</a:t>
            </a:r>
            <a:r>
              <a:rPr lang="ru-RU" altLang="ru-RU" sz="4400" b="1" baseline="30000" smtClean="0"/>
              <a:t>2</a:t>
            </a:r>
            <a:r>
              <a:rPr lang="ru-RU" altLang="ru-RU" sz="4400" b="1" smtClean="0"/>
              <a:t> – 5х + 8</a:t>
            </a:r>
          </a:p>
        </p:txBody>
      </p:sp>
      <p:sp>
        <p:nvSpPr>
          <p:cNvPr id="4" name="Блок-схема: альтернативный процесс 3"/>
          <p:cNvSpPr/>
          <p:nvPr/>
        </p:nvSpPr>
        <p:spPr>
          <a:xfrm>
            <a:off x="214313" y="4500563"/>
            <a:ext cx="8715375" cy="1357312"/>
          </a:xfrm>
          <a:prstGeom prst="flowChartAlternateProcess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dirty="0">
                <a:solidFill>
                  <a:schemeClr val="accent6">
                    <a:lumMod val="50000"/>
                  </a:schemeClr>
                </a:solidFill>
              </a:rPr>
              <a:t>Если квадратный трёхчлен не имеет корней, то его нельзя разложить на множители.</a:t>
            </a: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4071938" y="3214688"/>
          <a:ext cx="3643312" cy="928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Equation" r:id="rId3" imgW="698197" imgH="165028" progId="Equation.DSMT4">
                  <p:embed/>
                </p:oleObj>
              </mc:Choice>
              <mc:Fallback>
                <p:oleObj name="Equation" r:id="rId3" imgW="698197" imgH="165028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1938" y="3214688"/>
                        <a:ext cx="3643312" cy="928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1285860"/>
            <a:ext cx="8501122" cy="857256"/>
          </a:xfrm>
          <a:prstGeom prst="round2DiagRect">
            <a:avLst>
              <a:gd name="adj1" fmla="val 16667"/>
              <a:gd name="adj2" fmla="val 5000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Управляющая кнопка: назад 6">
            <a:hlinkClick r:id="rId6" action="ppaction://hlinksldjump" highlightClick="1"/>
          </p:cNvPr>
          <p:cNvSpPr/>
          <p:nvPr/>
        </p:nvSpPr>
        <p:spPr>
          <a:xfrm>
            <a:off x="8101013" y="6386513"/>
            <a:ext cx="1042987" cy="471487"/>
          </a:xfrm>
          <a:prstGeom prst="actionButtonBackPrevious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b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Примеры:</a:t>
            </a:r>
            <a:endParaRPr lang="ru-RU" b="1" dirty="0"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435" name="Содержимое 2"/>
          <p:cNvSpPr>
            <a:spLocks noGrp="1"/>
          </p:cNvSpPr>
          <p:nvPr>
            <p:ph sz="quarter" idx="13"/>
          </p:nvPr>
        </p:nvSpPr>
        <p:spPr>
          <a:xfrm>
            <a:off x="357188" y="2357438"/>
            <a:ext cx="8229600" cy="928687"/>
          </a:xfrm>
        </p:spPr>
        <p:txBody>
          <a:bodyPr/>
          <a:lstStyle/>
          <a:p>
            <a:pPr eaLnBrk="1" hangingPunct="1">
              <a:buFont typeface="Arial" pitchFamily="34" charset="0"/>
              <a:buNone/>
            </a:pPr>
            <a:r>
              <a:rPr lang="ru-RU" altLang="ru-RU" sz="4400" b="1" smtClean="0"/>
              <a:t>х</a:t>
            </a:r>
            <a:r>
              <a:rPr lang="ru-RU" altLang="ru-RU" sz="4400" b="1" baseline="30000" smtClean="0"/>
              <a:t>2</a:t>
            </a:r>
            <a:r>
              <a:rPr lang="ru-RU" altLang="ru-RU" sz="4400" b="1" smtClean="0"/>
              <a:t> – 4х + 4</a:t>
            </a: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1000125" y="3500438"/>
          <a:ext cx="1987550" cy="928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2" name="Equation" r:id="rId3" imgW="380835" imgH="165028" progId="Equation.DSMT4">
                  <p:embed/>
                </p:oleObj>
              </mc:Choice>
              <mc:Fallback>
                <p:oleObj name="Equation" r:id="rId3" imgW="380835" imgH="165028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0125" y="3500438"/>
                        <a:ext cx="1987550" cy="928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1285860"/>
            <a:ext cx="8501122" cy="857256"/>
          </a:xfrm>
          <a:prstGeom prst="round2DiagRect">
            <a:avLst>
              <a:gd name="adj1" fmla="val 16667"/>
              <a:gd name="adj2" fmla="val 5000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graphicFrame>
        <p:nvGraphicFramePr>
          <p:cNvPr id="7" name="Object 3"/>
          <p:cNvGraphicFramePr>
            <a:graphicFrameLocks noChangeAspect="1"/>
          </p:cNvGraphicFramePr>
          <p:nvPr/>
        </p:nvGraphicFramePr>
        <p:xfrm>
          <a:off x="4500563" y="3571875"/>
          <a:ext cx="1643062" cy="71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3" name="Equation" r:id="rId6" imgW="355292" imgH="152268" progId="Equation.DSMT4">
                  <p:embed/>
                </p:oleObj>
              </mc:Choice>
              <mc:Fallback>
                <p:oleObj name="Equation" r:id="rId6" imgW="355292" imgH="152268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0563" y="3571875"/>
                        <a:ext cx="1643062" cy="719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Управляющая кнопка: назад 7">
            <a:hlinkClick r:id="rId8" action="ppaction://hlinksldjump" highlightClick="1"/>
          </p:cNvPr>
          <p:cNvSpPr/>
          <p:nvPr/>
        </p:nvSpPr>
        <p:spPr>
          <a:xfrm>
            <a:off x="8101013" y="6386513"/>
            <a:ext cx="1042987" cy="471487"/>
          </a:xfrm>
          <a:prstGeom prst="actionButtonBackPrevious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Блок-схема: альтернативный процесс 3"/>
          <p:cNvSpPr/>
          <p:nvPr/>
        </p:nvSpPr>
        <p:spPr>
          <a:xfrm>
            <a:off x="214312" y="2143116"/>
            <a:ext cx="8715375" cy="1357313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4400" b="1" dirty="0">
                <a:solidFill>
                  <a:schemeClr val="accent6">
                    <a:lumMod val="50000"/>
                  </a:schemeClr>
                </a:solidFill>
              </a:rPr>
              <a:t>х</a:t>
            </a:r>
            <a:r>
              <a:rPr lang="ru-RU" sz="4400" b="1" baseline="30000" dirty="0">
                <a:solidFill>
                  <a:schemeClr val="accent6">
                    <a:lumMod val="50000"/>
                  </a:schemeClr>
                </a:solidFill>
              </a:rPr>
              <a:t>2</a:t>
            </a:r>
            <a:r>
              <a:rPr lang="ru-RU" sz="4400" b="1" dirty="0">
                <a:solidFill>
                  <a:schemeClr val="accent6">
                    <a:lumMod val="50000"/>
                  </a:schemeClr>
                </a:solidFill>
              </a:rPr>
              <a:t> – 4х + 4 = (</a:t>
            </a:r>
            <a:r>
              <a:rPr lang="ru-RU" sz="4400" b="1" dirty="0" err="1">
                <a:solidFill>
                  <a:schemeClr val="accent6">
                    <a:lumMod val="50000"/>
                  </a:schemeClr>
                </a:solidFill>
              </a:rPr>
              <a:t>х</a:t>
            </a:r>
            <a:r>
              <a:rPr lang="ru-RU" sz="4400" b="1" dirty="0">
                <a:solidFill>
                  <a:schemeClr val="accent6">
                    <a:lumMod val="50000"/>
                  </a:schemeClr>
                </a:solidFill>
              </a:rPr>
              <a:t> – 2)</a:t>
            </a:r>
            <a:r>
              <a:rPr lang="ru-RU" sz="4400" b="1" baseline="30000" dirty="0">
                <a:solidFill>
                  <a:schemeClr val="accent6">
                    <a:lumMod val="50000"/>
                  </a:schemeClr>
                </a:solidFill>
              </a:rPr>
              <a:t>2</a:t>
            </a:r>
            <a:endParaRPr lang="ru-RU" sz="4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28625" y="4286250"/>
            <a:ext cx="8429625" cy="9540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b="1" dirty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Если квадратный трёхчлен имеет один корень  </a:t>
            </a:r>
            <a:r>
              <a:rPr lang="en-US" sz="2800" b="1" i="1" dirty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x</a:t>
            </a:r>
            <a:r>
              <a:rPr lang="en-US" sz="1600" b="1" i="1" dirty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1</a:t>
            </a:r>
            <a:r>
              <a:rPr lang="en-US" sz="2800" b="1" i="1" dirty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 = x</a:t>
            </a:r>
            <a:r>
              <a:rPr lang="en-US" sz="1600" b="1" i="1" dirty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2</a:t>
            </a:r>
            <a:r>
              <a:rPr lang="ru-RU" sz="2800" b="1" dirty="0">
                <a:solidFill>
                  <a:schemeClr val="accent6">
                    <a:lumMod val="50000"/>
                  </a:schemeClr>
                </a:solidFill>
                <a:latin typeface="Arial" charset="0"/>
                <a:cs typeface="Arial" charset="0"/>
              </a:rPr>
              <a:t>, то формула имеет вид:  </a:t>
            </a:r>
            <a:endParaRPr lang="ru-RU" sz="2000" b="1" dirty="0">
              <a:solidFill>
                <a:schemeClr val="accent6">
                  <a:lumMod val="50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18442" name="Rectangle 11"/>
          <p:cNvSpPr>
            <a:spLocks noChangeArrowheads="1"/>
          </p:cNvSpPr>
          <p:nvPr/>
        </p:nvSpPr>
        <p:spPr bwMode="auto">
          <a:xfrm>
            <a:off x="0" y="2857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57313" y="5429250"/>
            <a:ext cx="650875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0" y="10953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b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Примеры:</a:t>
            </a:r>
            <a:endParaRPr lang="ru-RU" b="1" dirty="0"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459" name="Содержимое 2"/>
          <p:cNvSpPr>
            <a:spLocks noGrp="1"/>
          </p:cNvSpPr>
          <p:nvPr>
            <p:ph sz="quarter" idx="13"/>
          </p:nvPr>
        </p:nvSpPr>
        <p:spPr>
          <a:xfrm>
            <a:off x="357188" y="2357438"/>
            <a:ext cx="8229600" cy="928687"/>
          </a:xfrm>
        </p:spPr>
        <p:txBody>
          <a:bodyPr/>
          <a:lstStyle/>
          <a:p>
            <a:pPr eaLnBrk="1" hangingPunct="1">
              <a:buFont typeface="Arial" pitchFamily="34" charset="0"/>
              <a:buNone/>
            </a:pPr>
            <a:r>
              <a:rPr lang="ru-RU" altLang="ru-RU" sz="4400" b="1" smtClean="0"/>
              <a:t>2х</a:t>
            </a:r>
            <a:r>
              <a:rPr lang="ru-RU" altLang="ru-RU" sz="4400" b="1" baseline="30000" smtClean="0"/>
              <a:t>2</a:t>
            </a:r>
            <a:r>
              <a:rPr lang="ru-RU" altLang="ru-RU" sz="4400" b="1" smtClean="0"/>
              <a:t> + 7х – 4</a:t>
            </a: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1047750" y="3214688"/>
          <a:ext cx="2319338" cy="928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6" name="Equation" r:id="rId3" imgW="444114" imgH="164957" progId="Equation.DSMT4">
                  <p:embed/>
                </p:oleObj>
              </mc:Choice>
              <mc:Fallback>
                <p:oleObj name="Equation" r:id="rId3" imgW="444114" imgH="164957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7750" y="3214688"/>
                        <a:ext cx="2319338" cy="928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1285860"/>
            <a:ext cx="8501122" cy="857256"/>
          </a:xfrm>
          <a:prstGeom prst="round2DiagRect">
            <a:avLst>
              <a:gd name="adj1" fmla="val 16667"/>
              <a:gd name="adj2" fmla="val 5000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graphicFrame>
        <p:nvGraphicFramePr>
          <p:cNvPr id="7" name="Object 3"/>
          <p:cNvGraphicFramePr>
            <a:graphicFrameLocks noChangeAspect="1"/>
          </p:cNvGraphicFramePr>
          <p:nvPr/>
        </p:nvGraphicFramePr>
        <p:xfrm>
          <a:off x="4214813" y="2143125"/>
          <a:ext cx="1528762" cy="187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7" name="Equation" r:id="rId6" imgW="508000" imgH="609600" progId="Equation.DSMT4">
                  <p:embed/>
                </p:oleObj>
              </mc:Choice>
              <mc:Fallback>
                <p:oleObj name="Equation" r:id="rId6" imgW="508000" imgH="6096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4813" y="2143125"/>
                        <a:ext cx="1528762" cy="1874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" name="Группа 10"/>
          <p:cNvPicPr>
            <a:picLocks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-12700" y="4059238"/>
            <a:ext cx="9169400" cy="2341562"/>
          </a:xfrm>
          <a:prstGeom prst="rect">
            <a:avLst/>
          </a:prstGeom>
          <a:noFill/>
        </p:spPr>
      </p:pic>
      <p:sp>
        <p:nvSpPr>
          <p:cNvPr id="13" name="Управляющая кнопка: назад 12">
            <a:hlinkClick r:id="rId9" action="ppaction://hlinksldjump" highlightClick="1"/>
          </p:cNvPr>
          <p:cNvSpPr/>
          <p:nvPr/>
        </p:nvSpPr>
        <p:spPr>
          <a:xfrm>
            <a:off x="8358188" y="5929313"/>
            <a:ext cx="542925" cy="50006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800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Найти подбором корни уравнения</a:t>
            </a:r>
            <a:r>
              <a:rPr lang="kk-KZ" sz="3800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ru-RU" sz="3800" b="1" dirty="0"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Скругленный прямоугольник 13"/>
              <p:cNvSpPr/>
              <p:nvPr/>
            </p:nvSpPr>
            <p:spPr bwMode="auto">
              <a:xfrm>
                <a:off x="315303" y="1357312"/>
                <a:ext cx="8572500" cy="5168031"/>
              </a:xfrm>
              <a:prstGeom prst="roundRect">
                <a:avLst>
                  <a:gd name="adj" fmla="val 50000"/>
                </a:avLst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just">
                  <a:buFont typeface="Arial" pitchFamily="34" charset="0"/>
                  <a:buChar char="•"/>
                  <a:defRPr/>
                </a:pPr>
                <a:endParaRPr lang="ru-RU" sz="2400" b="1" dirty="0" smtClean="0">
                  <a:solidFill>
                    <a:schemeClr val="accent6">
                      <a:lumMod val="50000"/>
                    </a:schemeClr>
                  </a:solidFill>
                  <a:latin typeface="+mj-lt"/>
                </a:endParaRPr>
              </a:p>
              <a:p>
                <a:pPr algn="just">
                  <a:buFont typeface="Arial" pitchFamily="34" charset="0"/>
                  <a:buChar char="•"/>
                  <a:defRPr/>
                </a:pPr>
                <a:endParaRPr lang="ru-RU" sz="3600" b="1" dirty="0" smtClean="0">
                  <a:solidFill>
                    <a:schemeClr val="accent6">
                      <a:lumMod val="50000"/>
                    </a:schemeClr>
                  </a:solidFill>
                </a:endParaRPr>
              </a:p>
              <a:p>
                <a:pPr algn="just">
                  <a:buFont typeface="Arial" pitchFamily="34" charset="0"/>
                  <a:buChar char="•"/>
                  <a:defRPr/>
                </a:pPr>
                <a:endParaRPr lang="ru-RU" sz="3600" b="1" dirty="0">
                  <a:solidFill>
                    <a:schemeClr val="accent6">
                      <a:lumMod val="50000"/>
                    </a:schemeClr>
                  </a:solidFill>
                </a:endParaRPr>
              </a:p>
              <a:p>
                <a:pPr algn="just">
                  <a:buFont typeface="Arial" pitchFamily="34" charset="0"/>
                  <a:buChar char="•"/>
                  <a:defRPr/>
                </a:pPr>
                <a:endParaRPr lang="ru-RU" sz="3600" b="1" dirty="0" smtClean="0">
                  <a:solidFill>
                    <a:schemeClr val="accent6">
                      <a:lumMod val="50000"/>
                    </a:schemeClr>
                  </a:solidFill>
                </a:endParaRPr>
              </a:p>
              <a:p>
                <a:pPr algn="just">
                  <a:buFont typeface="Arial" pitchFamily="34" charset="0"/>
                  <a:buChar char="•"/>
                  <a:defRPr/>
                </a:pPr>
                <a:endParaRPr lang="ru-RU" sz="3600" b="1" dirty="0">
                  <a:solidFill>
                    <a:schemeClr val="accent6">
                      <a:lumMod val="50000"/>
                    </a:schemeClr>
                  </a:solidFill>
                </a:endParaRPr>
              </a:p>
              <a:p>
                <a:pPr algn="just">
                  <a:buFont typeface="Arial" pitchFamily="34" charset="0"/>
                  <a:buChar char="•"/>
                  <a:defRPr/>
                </a:pPr>
                <a:endParaRPr lang="ru-RU" sz="3600" b="1" dirty="0" smtClean="0">
                  <a:solidFill>
                    <a:schemeClr val="accent6">
                      <a:lumMod val="50000"/>
                    </a:schemeClr>
                  </a:solidFill>
                </a:endParaRPr>
              </a:p>
              <a:p>
                <a:pPr algn="just">
                  <a:buFont typeface="Arial" pitchFamily="34" charset="0"/>
                  <a:buChar char="•"/>
                  <a:defRPr/>
                </a:pPr>
                <a:r>
                  <a:rPr lang="ru-RU" sz="3600" b="1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Х</a:t>
                </a:r>
                <a:r>
                  <a:rPr lang="ru-RU" sz="3600" b="1" baseline="30000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2</a:t>
                </a:r>
                <a:r>
                  <a:rPr lang="ru-RU" sz="3600" b="1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 – 6х +8 </a:t>
                </a:r>
                <a14:m>
                  <m:oMath xmlns:m="http://schemas.openxmlformats.org/officeDocument/2006/math">
                    <m:r>
                      <a:rPr lang="ru-RU" sz="3600" b="1" i="1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3600" b="1" i="1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Cambria Math"/>
                        <a:ea typeface="Cambria Math"/>
                      </a:rPr>
                      <m:t>𝟎</m:t>
                    </m:r>
                  </m:oMath>
                </a14:m>
                <a:r>
                  <a:rPr lang="ru-RU" sz="3600" b="1" dirty="0" smtClean="0">
                    <a:solidFill>
                      <a:schemeClr val="accent6">
                        <a:lumMod val="50000"/>
                      </a:schemeClr>
                    </a:solidFill>
                    <a:latin typeface="+mj-lt"/>
                  </a:rPr>
                  <a:t>            12 и 3    </a:t>
                </a:r>
              </a:p>
              <a:p>
                <a:pPr algn="just">
                  <a:buFont typeface="Arial" pitchFamily="34" charset="0"/>
                  <a:buChar char="•"/>
                  <a:defRPr/>
                </a:pPr>
                <a:r>
                  <a:rPr lang="ru-RU" sz="3600" b="1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Х</a:t>
                </a:r>
                <a:r>
                  <a:rPr lang="ru-RU" sz="3600" b="1" baseline="30000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2</a:t>
                </a:r>
                <a:r>
                  <a:rPr lang="en-US" sz="3600" b="1" baseline="30000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 </a:t>
                </a:r>
                <a:r>
                  <a:rPr lang="en-US" sz="3600" b="1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 - 2</a:t>
                </a:r>
                <a:r>
                  <a:rPr lang="ru-RU" sz="3600" b="1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х – 15 </a:t>
                </a:r>
                <a14:m>
                  <m:oMath xmlns:m="http://schemas.openxmlformats.org/officeDocument/2006/math">
                    <m:r>
                      <a:rPr lang="ru-RU" sz="3600" b="1" i="1">
                        <a:solidFill>
                          <a:schemeClr val="accent6">
                            <a:lumMod val="50000"/>
                          </a:schemeClr>
                        </a:solidFill>
                        <a:latin typeface="Cambria Math"/>
                        <a:ea typeface="Cambria Math"/>
                      </a:rPr>
                      <m:t>=</m:t>
                    </m:r>
                  </m:oMath>
                </a14:m>
                <a:r>
                  <a:rPr lang="ru-RU" sz="3600" b="1" dirty="0" smtClean="0">
                    <a:solidFill>
                      <a:schemeClr val="accent6">
                        <a:lumMod val="50000"/>
                      </a:schemeClr>
                    </a:solidFill>
                    <a:latin typeface="+mj-lt"/>
                  </a:rPr>
                  <a:t> 0          -8 и 1 </a:t>
                </a:r>
              </a:p>
              <a:p>
                <a:pPr algn="just">
                  <a:buFont typeface="Arial" pitchFamily="34" charset="0"/>
                  <a:buChar char="•"/>
                  <a:defRPr/>
                </a:pPr>
                <a:r>
                  <a:rPr lang="en-US" sz="3600" b="1" dirty="0" smtClean="0">
                    <a:solidFill>
                      <a:schemeClr val="accent6">
                        <a:lumMod val="50000"/>
                      </a:schemeClr>
                    </a:solidFill>
                    <a:latin typeface="+mj-lt"/>
                  </a:rPr>
                  <a:t> </a:t>
                </a:r>
                <a:r>
                  <a:rPr lang="ru-RU" sz="3600" b="1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Х</a:t>
                </a:r>
                <a:r>
                  <a:rPr lang="ru-RU" sz="3600" b="1" baseline="30000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2 –</a:t>
                </a:r>
                <a:r>
                  <a:rPr lang="ru-RU" sz="3600" b="1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 15х +36 </a:t>
                </a:r>
                <a14:m>
                  <m:oMath xmlns:m="http://schemas.openxmlformats.org/officeDocument/2006/math">
                    <m:r>
                      <a:rPr lang="ru-RU" sz="3600" b="1" i="1">
                        <a:solidFill>
                          <a:schemeClr val="accent6">
                            <a:lumMod val="50000"/>
                          </a:schemeClr>
                        </a:solidFill>
                        <a:latin typeface="Cambria Math"/>
                        <a:ea typeface="Cambria Math"/>
                      </a:rPr>
                      <m:t>=</m:t>
                    </m:r>
                  </m:oMath>
                </a14:m>
                <a:r>
                  <a:rPr lang="ru-RU" sz="3600" b="1" dirty="0">
                    <a:solidFill>
                      <a:schemeClr val="accent6">
                        <a:lumMod val="50000"/>
                      </a:schemeClr>
                    </a:solidFill>
                  </a:rPr>
                  <a:t> </a:t>
                </a:r>
                <a:r>
                  <a:rPr lang="ru-RU" sz="3600" b="1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0        -3 и 13 </a:t>
                </a:r>
              </a:p>
              <a:p>
                <a:pPr algn="just">
                  <a:buFont typeface="Arial" pitchFamily="34" charset="0"/>
                  <a:buChar char="•"/>
                  <a:defRPr/>
                </a:pPr>
                <a:r>
                  <a:rPr lang="ru-RU" sz="3600" b="1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Х</a:t>
                </a:r>
                <a:r>
                  <a:rPr lang="ru-RU" sz="3600" b="1" baseline="30000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2 </a:t>
                </a:r>
                <a:r>
                  <a:rPr lang="ru-RU" sz="3600" b="1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 + 5х + 6 </a:t>
                </a:r>
                <a14:m>
                  <m:oMath xmlns:m="http://schemas.openxmlformats.org/officeDocument/2006/math">
                    <m:r>
                      <a:rPr lang="ru-RU" sz="3600" b="1" i="1">
                        <a:solidFill>
                          <a:schemeClr val="accent6">
                            <a:lumMod val="50000"/>
                          </a:schemeClr>
                        </a:solidFill>
                        <a:latin typeface="Cambria Math"/>
                        <a:ea typeface="Cambria Math"/>
                      </a:rPr>
                      <m:t>=</m:t>
                    </m:r>
                  </m:oMath>
                </a14:m>
                <a:r>
                  <a:rPr lang="ru-RU" sz="3600" b="1" dirty="0">
                    <a:solidFill>
                      <a:schemeClr val="accent6">
                        <a:lumMod val="50000"/>
                      </a:schemeClr>
                    </a:solidFill>
                  </a:rPr>
                  <a:t> </a:t>
                </a:r>
                <a:r>
                  <a:rPr lang="ru-RU" sz="3600" b="1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0           2 и 4</a:t>
                </a:r>
              </a:p>
              <a:p>
                <a:pPr algn="just">
                  <a:buFont typeface="Arial" pitchFamily="34" charset="0"/>
                  <a:buChar char="•"/>
                  <a:defRPr/>
                </a:pPr>
                <a:r>
                  <a:rPr lang="ru-RU" sz="3600" b="1" dirty="0">
                    <a:solidFill>
                      <a:schemeClr val="accent6">
                        <a:lumMod val="50000"/>
                      </a:schemeClr>
                    </a:solidFill>
                  </a:rPr>
                  <a:t>Х</a:t>
                </a:r>
                <a:r>
                  <a:rPr lang="ru-RU" sz="3600" b="1" baseline="30000" dirty="0">
                    <a:solidFill>
                      <a:schemeClr val="accent6">
                        <a:lumMod val="50000"/>
                      </a:schemeClr>
                    </a:solidFill>
                  </a:rPr>
                  <a:t>2 </a:t>
                </a:r>
                <a:r>
                  <a:rPr lang="ru-RU" sz="3600" b="1" dirty="0">
                    <a:solidFill>
                      <a:schemeClr val="accent6">
                        <a:lumMod val="50000"/>
                      </a:schemeClr>
                    </a:solidFill>
                  </a:rPr>
                  <a:t> + </a:t>
                </a:r>
                <a:r>
                  <a:rPr lang="ru-RU" sz="3600" b="1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7х - 8 </a:t>
                </a:r>
                <a14:m>
                  <m:oMath xmlns:m="http://schemas.openxmlformats.org/officeDocument/2006/math">
                    <m:r>
                      <a:rPr lang="ru-RU" sz="3600" b="1" i="1">
                        <a:solidFill>
                          <a:schemeClr val="accent6">
                            <a:lumMod val="50000"/>
                          </a:schemeClr>
                        </a:solidFill>
                        <a:latin typeface="Cambria Math"/>
                        <a:ea typeface="Cambria Math"/>
                      </a:rPr>
                      <m:t>=</m:t>
                    </m:r>
                  </m:oMath>
                </a14:m>
                <a:r>
                  <a:rPr lang="ru-RU" sz="3600" b="1" dirty="0">
                    <a:solidFill>
                      <a:schemeClr val="accent6">
                        <a:lumMod val="50000"/>
                      </a:schemeClr>
                    </a:solidFill>
                  </a:rPr>
                  <a:t> </a:t>
                </a:r>
                <a:r>
                  <a:rPr lang="ru-RU" sz="3600" b="1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0           -3 и 5</a:t>
                </a:r>
              </a:p>
              <a:p>
                <a:pPr algn="just">
                  <a:buFont typeface="Arial" pitchFamily="34" charset="0"/>
                  <a:buChar char="•"/>
                  <a:defRPr/>
                </a:pPr>
                <a:r>
                  <a:rPr lang="ru-RU" sz="3600" b="1" dirty="0">
                    <a:solidFill>
                      <a:schemeClr val="accent6">
                        <a:lumMod val="50000"/>
                      </a:schemeClr>
                    </a:solidFill>
                  </a:rPr>
                  <a:t>Х</a:t>
                </a:r>
                <a:r>
                  <a:rPr lang="ru-RU" sz="3600" b="1" baseline="30000" dirty="0">
                    <a:solidFill>
                      <a:schemeClr val="accent6">
                        <a:lumMod val="50000"/>
                      </a:schemeClr>
                    </a:solidFill>
                  </a:rPr>
                  <a:t>2 </a:t>
                </a:r>
                <a:r>
                  <a:rPr lang="ru-RU" sz="3600" b="1" dirty="0">
                    <a:solidFill>
                      <a:schemeClr val="accent6">
                        <a:lumMod val="50000"/>
                      </a:schemeClr>
                    </a:solidFill>
                  </a:rPr>
                  <a:t> -</a:t>
                </a:r>
                <a:r>
                  <a:rPr lang="ru-RU" sz="3600" b="1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 10х - 39 </a:t>
                </a:r>
                <a14:m>
                  <m:oMath xmlns:m="http://schemas.openxmlformats.org/officeDocument/2006/math">
                    <m:r>
                      <a:rPr lang="ru-RU" sz="3600" b="1" i="1">
                        <a:solidFill>
                          <a:schemeClr val="accent6">
                            <a:lumMod val="50000"/>
                          </a:schemeClr>
                        </a:solidFill>
                        <a:latin typeface="Cambria Math"/>
                        <a:ea typeface="Cambria Math"/>
                      </a:rPr>
                      <m:t>=</m:t>
                    </m:r>
                  </m:oMath>
                </a14:m>
                <a:r>
                  <a:rPr lang="ru-RU" sz="3600" b="1" dirty="0">
                    <a:solidFill>
                      <a:schemeClr val="accent6">
                        <a:lumMod val="50000"/>
                      </a:schemeClr>
                    </a:solidFill>
                  </a:rPr>
                  <a:t> </a:t>
                </a:r>
                <a:r>
                  <a:rPr lang="ru-RU" sz="3600" b="1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0        -2 и -3</a:t>
                </a:r>
                <a:endParaRPr lang="ru-RU" sz="3600" b="1" dirty="0">
                  <a:solidFill>
                    <a:schemeClr val="accent6">
                      <a:lumMod val="50000"/>
                    </a:schemeClr>
                  </a:solidFill>
                </a:endParaRPr>
              </a:p>
              <a:p>
                <a:pPr algn="just">
                  <a:buFont typeface="Arial" pitchFamily="34" charset="0"/>
                  <a:buChar char="•"/>
                  <a:defRPr/>
                </a:pPr>
                <a:endParaRPr lang="ru-RU" sz="3600" b="1" dirty="0">
                  <a:solidFill>
                    <a:schemeClr val="accent6">
                      <a:lumMod val="50000"/>
                    </a:schemeClr>
                  </a:solidFill>
                </a:endParaRPr>
              </a:p>
              <a:p>
                <a:pPr algn="just">
                  <a:buFont typeface="Arial" pitchFamily="34" charset="0"/>
                  <a:buChar char="•"/>
                  <a:defRPr/>
                </a:pPr>
                <a:endParaRPr lang="ru-RU" sz="3600" b="1" dirty="0">
                  <a:solidFill>
                    <a:schemeClr val="accent6">
                      <a:lumMod val="50000"/>
                    </a:schemeClr>
                  </a:solidFill>
                </a:endParaRPr>
              </a:p>
              <a:p>
                <a:pPr algn="just">
                  <a:buFont typeface="Arial" pitchFamily="34" charset="0"/>
                  <a:buChar char="•"/>
                  <a:defRPr/>
                </a:pPr>
                <a:endParaRPr lang="ru-RU" sz="3600" b="1" dirty="0">
                  <a:solidFill>
                    <a:schemeClr val="accent6">
                      <a:lumMod val="50000"/>
                    </a:schemeClr>
                  </a:solidFill>
                </a:endParaRPr>
              </a:p>
              <a:p>
                <a:pPr algn="just">
                  <a:buFont typeface="Arial" pitchFamily="34" charset="0"/>
                  <a:buChar char="•"/>
                  <a:defRPr/>
                </a:pPr>
                <a:endParaRPr lang="en-US" sz="3600" b="1" dirty="0" smtClean="0">
                  <a:solidFill>
                    <a:schemeClr val="accent6">
                      <a:lumMod val="50000"/>
                    </a:schemeClr>
                  </a:solidFill>
                  <a:latin typeface="+mj-lt"/>
                </a:endParaRPr>
              </a:p>
              <a:p>
                <a:pPr algn="just">
                  <a:buFont typeface="Arial" pitchFamily="34" charset="0"/>
                  <a:buChar char="•"/>
                  <a:defRPr/>
                </a:pPr>
                <a:endParaRPr lang="kk-KZ" sz="3600" b="1" dirty="0" smtClean="0">
                  <a:solidFill>
                    <a:schemeClr val="accent6">
                      <a:lumMod val="50000"/>
                    </a:schemeClr>
                  </a:solidFill>
                  <a:latin typeface="+mj-lt"/>
                </a:endParaRPr>
              </a:p>
              <a:p>
                <a:pPr algn="just">
                  <a:buFont typeface="Arial" pitchFamily="34" charset="0"/>
                  <a:buChar char="•"/>
                  <a:defRPr/>
                </a:pPr>
                <a:endParaRPr lang="ru-RU" sz="3600" b="1" dirty="0">
                  <a:solidFill>
                    <a:schemeClr val="accent6">
                      <a:lumMod val="50000"/>
                    </a:schemeClr>
                  </a:solidFill>
                  <a:latin typeface="+mj-lt"/>
                </a:endParaRPr>
              </a:p>
            </p:txBody>
          </p:sp>
        </mc:Choice>
        <mc:Fallback xmlns="">
          <p:sp>
            <p:nvSpPr>
              <p:cNvPr id="14" name="Скругленный 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5303" y="1357312"/>
                <a:ext cx="8572500" cy="5168031"/>
              </a:xfrm>
              <a:prstGeom prst="roundRect">
                <a:avLst>
                  <a:gd name="adj" fmla="val 50000"/>
                </a:avLst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67070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800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Найти подбором корни уравнения</a:t>
            </a:r>
            <a:r>
              <a:rPr lang="kk-KZ" sz="3800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ru-RU" sz="3800" b="1" dirty="0"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Скругленный прямоугольник 13"/>
              <p:cNvSpPr/>
              <p:nvPr/>
            </p:nvSpPr>
            <p:spPr bwMode="auto">
              <a:xfrm>
                <a:off x="315303" y="1357312"/>
                <a:ext cx="8572500" cy="5168031"/>
              </a:xfrm>
              <a:prstGeom prst="roundRect">
                <a:avLst>
                  <a:gd name="adj" fmla="val 50000"/>
                </a:avLst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just">
                  <a:buFont typeface="Arial" pitchFamily="34" charset="0"/>
                  <a:buChar char="•"/>
                  <a:defRPr/>
                </a:pPr>
                <a:endParaRPr lang="ru-RU" sz="2400" b="1" dirty="0" smtClean="0">
                  <a:solidFill>
                    <a:schemeClr val="accent6">
                      <a:lumMod val="50000"/>
                    </a:schemeClr>
                  </a:solidFill>
                  <a:latin typeface="+mj-lt"/>
                </a:endParaRPr>
              </a:p>
              <a:p>
                <a:pPr algn="just">
                  <a:buFont typeface="Arial" pitchFamily="34" charset="0"/>
                  <a:buChar char="•"/>
                  <a:defRPr/>
                </a:pPr>
                <a:endParaRPr lang="ru-RU" sz="3600" b="1" dirty="0" smtClean="0">
                  <a:solidFill>
                    <a:schemeClr val="accent6">
                      <a:lumMod val="50000"/>
                    </a:schemeClr>
                  </a:solidFill>
                </a:endParaRPr>
              </a:p>
              <a:p>
                <a:pPr algn="just">
                  <a:buFont typeface="Arial" pitchFamily="34" charset="0"/>
                  <a:buChar char="•"/>
                  <a:defRPr/>
                </a:pPr>
                <a:endParaRPr lang="ru-RU" sz="3600" b="1" dirty="0">
                  <a:solidFill>
                    <a:schemeClr val="accent6">
                      <a:lumMod val="50000"/>
                    </a:schemeClr>
                  </a:solidFill>
                </a:endParaRPr>
              </a:p>
              <a:p>
                <a:pPr algn="just">
                  <a:buFont typeface="Arial" pitchFamily="34" charset="0"/>
                  <a:buChar char="•"/>
                  <a:defRPr/>
                </a:pPr>
                <a:endParaRPr lang="ru-RU" sz="3600" b="1" dirty="0" smtClean="0">
                  <a:solidFill>
                    <a:schemeClr val="accent6">
                      <a:lumMod val="50000"/>
                    </a:schemeClr>
                  </a:solidFill>
                </a:endParaRPr>
              </a:p>
              <a:p>
                <a:pPr algn="just">
                  <a:buFont typeface="Arial" pitchFamily="34" charset="0"/>
                  <a:buChar char="•"/>
                  <a:defRPr/>
                </a:pPr>
                <a:endParaRPr lang="ru-RU" sz="3600" b="1" dirty="0">
                  <a:solidFill>
                    <a:schemeClr val="accent6">
                      <a:lumMod val="50000"/>
                    </a:schemeClr>
                  </a:solidFill>
                </a:endParaRPr>
              </a:p>
              <a:p>
                <a:pPr algn="just">
                  <a:buFont typeface="Arial" pitchFamily="34" charset="0"/>
                  <a:buChar char="•"/>
                  <a:defRPr/>
                </a:pPr>
                <a:endParaRPr lang="ru-RU" sz="3600" b="1" dirty="0" smtClean="0">
                  <a:solidFill>
                    <a:schemeClr val="accent6">
                      <a:lumMod val="50000"/>
                    </a:schemeClr>
                  </a:solidFill>
                </a:endParaRPr>
              </a:p>
              <a:p>
                <a:pPr algn="just">
                  <a:buFont typeface="Arial" pitchFamily="34" charset="0"/>
                  <a:buChar char="•"/>
                  <a:defRPr/>
                </a:pPr>
                <a:r>
                  <a:rPr lang="ru-RU" sz="3600" b="1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Х</a:t>
                </a:r>
                <a:r>
                  <a:rPr lang="ru-RU" sz="3600" b="1" baseline="30000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2</a:t>
                </a:r>
                <a:r>
                  <a:rPr lang="ru-RU" sz="3600" b="1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 – 6х +8 </a:t>
                </a:r>
                <a14:m>
                  <m:oMath xmlns:m="http://schemas.openxmlformats.org/officeDocument/2006/math">
                    <m:r>
                      <a:rPr lang="ru-RU" sz="3600" b="1" i="1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3600" b="1" i="1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Cambria Math"/>
                        <a:ea typeface="Cambria Math"/>
                      </a:rPr>
                      <m:t>𝟎</m:t>
                    </m:r>
                  </m:oMath>
                </a14:m>
                <a:r>
                  <a:rPr lang="ru-RU" sz="3600" b="1" dirty="0" smtClean="0">
                    <a:solidFill>
                      <a:schemeClr val="accent6">
                        <a:lumMod val="50000"/>
                      </a:schemeClr>
                    </a:solidFill>
                    <a:latin typeface="+mj-lt"/>
                  </a:rPr>
                  <a:t>            12 и 3    </a:t>
                </a:r>
              </a:p>
              <a:p>
                <a:pPr algn="just">
                  <a:buFont typeface="Arial" pitchFamily="34" charset="0"/>
                  <a:buChar char="•"/>
                  <a:defRPr/>
                </a:pPr>
                <a:r>
                  <a:rPr lang="ru-RU" sz="3600" b="1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Х</a:t>
                </a:r>
                <a:r>
                  <a:rPr lang="ru-RU" sz="3600" b="1" baseline="30000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2</a:t>
                </a:r>
                <a:r>
                  <a:rPr lang="en-US" sz="3600" b="1" baseline="30000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 </a:t>
                </a:r>
                <a:r>
                  <a:rPr lang="en-US" sz="3600" b="1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 - 2</a:t>
                </a:r>
                <a:r>
                  <a:rPr lang="ru-RU" sz="3600" b="1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х – 15 </a:t>
                </a:r>
                <a14:m>
                  <m:oMath xmlns:m="http://schemas.openxmlformats.org/officeDocument/2006/math">
                    <m:r>
                      <a:rPr lang="ru-RU" sz="3600" b="1" i="1">
                        <a:solidFill>
                          <a:schemeClr val="accent6">
                            <a:lumMod val="50000"/>
                          </a:schemeClr>
                        </a:solidFill>
                        <a:latin typeface="Cambria Math"/>
                        <a:ea typeface="Cambria Math"/>
                      </a:rPr>
                      <m:t>=</m:t>
                    </m:r>
                  </m:oMath>
                </a14:m>
                <a:r>
                  <a:rPr lang="ru-RU" sz="3600" b="1" dirty="0" smtClean="0">
                    <a:solidFill>
                      <a:schemeClr val="accent6">
                        <a:lumMod val="50000"/>
                      </a:schemeClr>
                    </a:solidFill>
                    <a:latin typeface="+mj-lt"/>
                  </a:rPr>
                  <a:t> 0          -8 и 1 </a:t>
                </a:r>
              </a:p>
              <a:p>
                <a:pPr algn="just">
                  <a:buFont typeface="Arial" pitchFamily="34" charset="0"/>
                  <a:buChar char="•"/>
                  <a:defRPr/>
                </a:pPr>
                <a:r>
                  <a:rPr lang="en-US" sz="3600" b="1" dirty="0" smtClean="0">
                    <a:solidFill>
                      <a:schemeClr val="accent6">
                        <a:lumMod val="50000"/>
                      </a:schemeClr>
                    </a:solidFill>
                    <a:latin typeface="+mj-lt"/>
                  </a:rPr>
                  <a:t> </a:t>
                </a:r>
                <a:r>
                  <a:rPr lang="ru-RU" sz="3600" b="1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Х</a:t>
                </a:r>
                <a:r>
                  <a:rPr lang="ru-RU" sz="3600" b="1" baseline="30000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2 –</a:t>
                </a:r>
                <a:r>
                  <a:rPr lang="ru-RU" sz="3600" b="1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 15х +36 </a:t>
                </a:r>
                <a14:m>
                  <m:oMath xmlns:m="http://schemas.openxmlformats.org/officeDocument/2006/math">
                    <m:r>
                      <a:rPr lang="ru-RU" sz="3600" b="1" i="1">
                        <a:solidFill>
                          <a:schemeClr val="accent6">
                            <a:lumMod val="50000"/>
                          </a:schemeClr>
                        </a:solidFill>
                        <a:latin typeface="Cambria Math"/>
                        <a:ea typeface="Cambria Math"/>
                      </a:rPr>
                      <m:t>=</m:t>
                    </m:r>
                  </m:oMath>
                </a14:m>
                <a:r>
                  <a:rPr lang="ru-RU" sz="3600" b="1" dirty="0">
                    <a:solidFill>
                      <a:schemeClr val="accent6">
                        <a:lumMod val="50000"/>
                      </a:schemeClr>
                    </a:solidFill>
                  </a:rPr>
                  <a:t> </a:t>
                </a:r>
                <a:r>
                  <a:rPr lang="ru-RU" sz="3600" b="1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0        -3 и 13 </a:t>
                </a:r>
              </a:p>
              <a:p>
                <a:pPr algn="just">
                  <a:buFont typeface="Arial" pitchFamily="34" charset="0"/>
                  <a:buChar char="•"/>
                  <a:defRPr/>
                </a:pPr>
                <a:r>
                  <a:rPr lang="ru-RU" sz="3600" b="1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Х</a:t>
                </a:r>
                <a:r>
                  <a:rPr lang="ru-RU" sz="3600" b="1" baseline="30000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2 </a:t>
                </a:r>
                <a:r>
                  <a:rPr lang="ru-RU" sz="3600" b="1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 + 5х + 6 </a:t>
                </a:r>
                <a14:m>
                  <m:oMath xmlns:m="http://schemas.openxmlformats.org/officeDocument/2006/math">
                    <m:r>
                      <a:rPr lang="ru-RU" sz="3600" b="1" i="1">
                        <a:solidFill>
                          <a:schemeClr val="accent6">
                            <a:lumMod val="50000"/>
                          </a:schemeClr>
                        </a:solidFill>
                        <a:latin typeface="Cambria Math"/>
                        <a:ea typeface="Cambria Math"/>
                      </a:rPr>
                      <m:t>=</m:t>
                    </m:r>
                  </m:oMath>
                </a14:m>
                <a:r>
                  <a:rPr lang="ru-RU" sz="3600" b="1" dirty="0">
                    <a:solidFill>
                      <a:schemeClr val="accent6">
                        <a:lumMod val="50000"/>
                      </a:schemeClr>
                    </a:solidFill>
                  </a:rPr>
                  <a:t> </a:t>
                </a:r>
                <a:r>
                  <a:rPr lang="ru-RU" sz="3600" b="1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0           2 и 4</a:t>
                </a:r>
              </a:p>
              <a:p>
                <a:pPr algn="just">
                  <a:buFont typeface="Arial" pitchFamily="34" charset="0"/>
                  <a:buChar char="•"/>
                  <a:defRPr/>
                </a:pPr>
                <a:r>
                  <a:rPr lang="ru-RU" sz="3600" b="1" dirty="0">
                    <a:solidFill>
                      <a:schemeClr val="accent6">
                        <a:lumMod val="50000"/>
                      </a:schemeClr>
                    </a:solidFill>
                  </a:rPr>
                  <a:t>Х</a:t>
                </a:r>
                <a:r>
                  <a:rPr lang="ru-RU" sz="3600" b="1" baseline="30000" dirty="0">
                    <a:solidFill>
                      <a:schemeClr val="accent6">
                        <a:lumMod val="50000"/>
                      </a:schemeClr>
                    </a:solidFill>
                  </a:rPr>
                  <a:t>2 </a:t>
                </a:r>
                <a:r>
                  <a:rPr lang="ru-RU" sz="3600" b="1" dirty="0">
                    <a:solidFill>
                      <a:schemeClr val="accent6">
                        <a:lumMod val="50000"/>
                      </a:schemeClr>
                    </a:solidFill>
                  </a:rPr>
                  <a:t> + </a:t>
                </a:r>
                <a:r>
                  <a:rPr lang="ru-RU" sz="3600" b="1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7х - 8 </a:t>
                </a:r>
                <a14:m>
                  <m:oMath xmlns:m="http://schemas.openxmlformats.org/officeDocument/2006/math">
                    <m:r>
                      <a:rPr lang="ru-RU" sz="3600" b="1" i="1">
                        <a:solidFill>
                          <a:schemeClr val="accent6">
                            <a:lumMod val="50000"/>
                          </a:schemeClr>
                        </a:solidFill>
                        <a:latin typeface="Cambria Math"/>
                        <a:ea typeface="Cambria Math"/>
                      </a:rPr>
                      <m:t>=</m:t>
                    </m:r>
                  </m:oMath>
                </a14:m>
                <a:r>
                  <a:rPr lang="ru-RU" sz="3600" b="1" dirty="0">
                    <a:solidFill>
                      <a:schemeClr val="accent6">
                        <a:lumMod val="50000"/>
                      </a:schemeClr>
                    </a:solidFill>
                  </a:rPr>
                  <a:t> </a:t>
                </a:r>
                <a:r>
                  <a:rPr lang="ru-RU" sz="3600" b="1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0           -3 и 5</a:t>
                </a:r>
              </a:p>
              <a:p>
                <a:pPr algn="just">
                  <a:buFont typeface="Arial" pitchFamily="34" charset="0"/>
                  <a:buChar char="•"/>
                  <a:defRPr/>
                </a:pPr>
                <a:r>
                  <a:rPr lang="ru-RU" sz="3600" b="1" dirty="0">
                    <a:solidFill>
                      <a:schemeClr val="accent6">
                        <a:lumMod val="50000"/>
                      </a:schemeClr>
                    </a:solidFill>
                  </a:rPr>
                  <a:t>Х</a:t>
                </a:r>
                <a:r>
                  <a:rPr lang="ru-RU" sz="3600" b="1" baseline="30000" dirty="0">
                    <a:solidFill>
                      <a:schemeClr val="accent6">
                        <a:lumMod val="50000"/>
                      </a:schemeClr>
                    </a:solidFill>
                  </a:rPr>
                  <a:t>2 </a:t>
                </a:r>
                <a:r>
                  <a:rPr lang="ru-RU" sz="3600" b="1" dirty="0">
                    <a:solidFill>
                      <a:schemeClr val="accent6">
                        <a:lumMod val="50000"/>
                      </a:schemeClr>
                    </a:solidFill>
                  </a:rPr>
                  <a:t> -</a:t>
                </a:r>
                <a:r>
                  <a:rPr lang="ru-RU" sz="3600" b="1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 10х - 39 </a:t>
                </a:r>
                <a14:m>
                  <m:oMath xmlns:m="http://schemas.openxmlformats.org/officeDocument/2006/math">
                    <m:r>
                      <a:rPr lang="ru-RU" sz="3600" b="1" i="1">
                        <a:solidFill>
                          <a:schemeClr val="accent6">
                            <a:lumMod val="50000"/>
                          </a:schemeClr>
                        </a:solidFill>
                        <a:latin typeface="Cambria Math"/>
                        <a:ea typeface="Cambria Math"/>
                      </a:rPr>
                      <m:t>=</m:t>
                    </m:r>
                  </m:oMath>
                </a14:m>
                <a:r>
                  <a:rPr lang="ru-RU" sz="3600" b="1" dirty="0">
                    <a:solidFill>
                      <a:schemeClr val="accent6">
                        <a:lumMod val="50000"/>
                      </a:schemeClr>
                    </a:solidFill>
                  </a:rPr>
                  <a:t> </a:t>
                </a:r>
                <a:r>
                  <a:rPr lang="ru-RU" sz="3600" b="1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0        -2 и -3</a:t>
                </a:r>
                <a:endParaRPr lang="ru-RU" sz="3600" b="1" dirty="0">
                  <a:solidFill>
                    <a:schemeClr val="accent6">
                      <a:lumMod val="50000"/>
                    </a:schemeClr>
                  </a:solidFill>
                </a:endParaRPr>
              </a:p>
              <a:p>
                <a:pPr algn="just">
                  <a:buFont typeface="Arial" pitchFamily="34" charset="0"/>
                  <a:buChar char="•"/>
                  <a:defRPr/>
                </a:pPr>
                <a:endParaRPr lang="ru-RU" sz="3600" b="1" dirty="0">
                  <a:solidFill>
                    <a:schemeClr val="accent6">
                      <a:lumMod val="50000"/>
                    </a:schemeClr>
                  </a:solidFill>
                </a:endParaRPr>
              </a:p>
              <a:p>
                <a:pPr algn="just">
                  <a:buFont typeface="Arial" pitchFamily="34" charset="0"/>
                  <a:buChar char="•"/>
                  <a:defRPr/>
                </a:pPr>
                <a:endParaRPr lang="ru-RU" sz="3600" b="1" dirty="0">
                  <a:solidFill>
                    <a:schemeClr val="accent6">
                      <a:lumMod val="50000"/>
                    </a:schemeClr>
                  </a:solidFill>
                </a:endParaRPr>
              </a:p>
              <a:p>
                <a:pPr algn="just">
                  <a:buFont typeface="Arial" pitchFamily="34" charset="0"/>
                  <a:buChar char="•"/>
                  <a:defRPr/>
                </a:pPr>
                <a:endParaRPr lang="ru-RU" sz="3600" b="1" dirty="0">
                  <a:solidFill>
                    <a:schemeClr val="accent6">
                      <a:lumMod val="50000"/>
                    </a:schemeClr>
                  </a:solidFill>
                </a:endParaRPr>
              </a:p>
              <a:p>
                <a:pPr algn="just">
                  <a:buFont typeface="Arial" pitchFamily="34" charset="0"/>
                  <a:buChar char="•"/>
                  <a:defRPr/>
                </a:pPr>
                <a:endParaRPr lang="en-US" sz="3600" b="1" dirty="0" smtClean="0">
                  <a:solidFill>
                    <a:schemeClr val="accent6">
                      <a:lumMod val="50000"/>
                    </a:schemeClr>
                  </a:solidFill>
                  <a:latin typeface="+mj-lt"/>
                </a:endParaRPr>
              </a:p>
              <a:p>
                <a:pPr algn="just">
                  <a:buFont typeface="Arial" pitchFamily="34" charset="0"/>
                  <a:buChar char="•"/>
                  <a:defRPr/>
                </a:pPr>
                <a:endParaRPr lang="kk-KZ" sz="3600" b="1" dirty="0" smtClean="0">
                  <a:solidFill>
                    <a:schemeClr val="accent6">
                      <a:lumMod val="50000"/>
                    </a:schemeClr>
                  </a:solidFill>
                  <a:latin typeface="+mj-lt"/>
                </a:endParaRPr>
              </a:p>
              <a:p>
                <a:pPr algn="just">
                  <a:buFont typeface="Arial" pitchFamily="34" charset="0"/>
                  <a:buChar char="•"/>
                  <a:defRPr/>
                </a:pPr>
                <a:endParaRPr lang="ru-RU" sz="3600" b="1" dirty="0">
                  <a:solidFill>
                    <a:schemeClr val="accent6">
                      <a:lumMod val="50000"/>
                    </a:schemeClr>
                  </a:solidFill>
                  <a:latin typeface="+mj-lt"/>
                </a:endParaRPr>
              </a:p>
            </p:txBody>
          </p:sp>
        </mc:Choice>
        <mc:Fallback xmlns="">
          <p:sp>
            <p:nvSpPr>
              <p:cNvPr id="14" name="Скругленный 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5303" y="1357312"/>
                <a:ext cx="8572500" cy="5168031"/>
              </a:xfrm>
              <a:prstGeom prst="roundRect">
                <a:avLst>
                  <a:gd name="adj" fmla="val 50000"/>
                </a:avLst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Прямая со стрелкой 2"/>
          <p:cNvCxnSpPr/>
          <p:nvPr/>
        </p:nvCxnSpPr>
        <p:spPr>
          <a:xfrm>
            <a:off x="4601553" y="2420888"/>
            <a:ext cx="1482615" cy="17281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 стрелкой 4"/>
          <p:cNvCxnSpPr/>
          <p:nvPr/>
        </p:nvCxnSpPr>
        <p:spPr>
          <a:xfrm>
            <a:off x="4788024" y="2996952"/>
            <a:ext cx="1296144" cy="16561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V="1">
            <a:off x="4932040" y="2564904"/>
            <a:ext cx="1152128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4788024" y="4149080"/>
            <a:ext cx="1296144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V="1">
            <a:off x="4601553" y="2996952"/>
            <a:ext cx="1482615" cy="16561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V="1">
            <a:off x="5076056" y="3645024"/>
            <a:ext cx="864096" cy="15841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0895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ctr">
              <a:buFont typeface="Arial" pitchFamily="34" charset="0"/>
              <a:buNone/>
            </a:pPr>
            <a:endParaRPr lang="ru-RU" altLang="ru-RU" dirty="0" smtClean="0"/>
          </a:p>
          <a:p>
            <a:pPr algn="ctr">
              <a:buFont typeface="Arial" pitchFamily="34" charset="0"/>
              <a:buNone/>
            </a:pPr>
            <a:r>
              <a:rPr lang="ru-RU" altLang="ru-RU" sz="3600" b="1" i="1" dirty="0" smtClean="0">
                <a:solidFill>
                  <a:srgbClr val="C00000"/>
                </a:solidFill>
                <a:latin typeface="Bookman Old Style" pitchFamily="18" charset="0"/>
              </a:rPr>
              <a:t>ДОМАШНЕЕ ЗАДАНИЕ:</a:t>
            </a:r>
          </a:p>
          <a:p>
            <a:pPr algn="ctr">
              <a:buFont typeface="Arial" pitchFamily="34" charset="0"/>
              <a:buNone/>
            </a:pPr>
            <a:r>
              <a:rPr lang="ru-RU" altLang="ru-RU" sz="3600" b="1" i="1" dirty="0" smtClean="0">
                <a:solidFill>
                  <a:srgbClr val="C00000"/>
                </a:solidFill>
                <a:latin typeface="Bookman Old Style" pitchFamily="18" charset="0"/>
              </a:rPr>
              <a:t>С. </a:t>
            </a:r>
            <a:r>
              <a:rPr lang="en-US" altLang="ru-RU" sz="3600" b="1" i="1" dirty="0" smtClean="0">
                <a:solidFill>
                  <a:srgbClr val="C00000"/>
                </a:solidFill>
                <a:latin typeface="Bookman Old Style" pitchFamily="18" charset="0"/>
              </a:rPr>
              <a:t>96</a:t>
            </a:r>
            <a:r>
              <a:rPr lang="ru-RU" altLang="ru-RU" sz="3600" b="1" i="1" dirty="0" smtClean="0">
                <a:solidFill>
                  <a:srgbClr val="C00000"/>
                </a:solidFill>
                <a:latin typeface="Bookman Old Style" pitchFamily="18" charset="0"/>
              </a:rPr>
              <a:t>,</a:t>
            </a:r>
          </a:p>
          <a:p>
            <a:pPr algn="ctr">
              <a:buFont typeface="Arial" pitchFamily="34" charset="0"/>
              <a:buNone/>
            </a:pPr>
            <a:r>
              <a:rPr lang="ru-RU" altLang="ru-RU" sz="3600" b="1" i="1" dirty="0" smtClean="0">
                <a:solidFill>
                  <a:srgbClr val="C00000"/>
                </a:solidFill>
                <a:latin typeface="Bookman Old Style" pitchFamily="18" charset="0"/>
              </a:rPr>
              <a:t> № </a:t>
            </a:r>
            <a:r>
              <a:rPr lang="en-US" altLang="ru-RU" sz="3600" b="1" i="1" dirty="0" smtClean="0">
                <a:solidFill>
                  <a:srgbClr val="C00000"/>
                </a:solidFill>
                <a:latin typeface="Bookman Old Style" pitchFamily="18" charset="0"/>
              </a:rPr>
              <a:t>237 (4-6)</a:t>
            </a:r>
            <a:endParaRPr lang="ru-RU" altLang="ru-RU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  <a:p>
            <a:pPr algn="ctr">
              <a:buFont typeface="Arial" pitchFamily="34" charset="0"/>
              <a:buNone/>
            </a:pPr>
            <a:r>
              <a:rPr lang="ru-RU" altLang="ru-RU" sz="3600" b="1" i="1" dirty="0" smtClean="0">
                <a:solidFill>
                  <a:srgbClr val="C00000"/>
                </a:solidFill>
                <a:latin typeface="Bookman Old Style" pitchFamily="18" charset="0"/>
              </a:rPr>
              <a:t>№</a:t>
            </a:r>
            <a:r>
              <a:rPr lang="en-US" altLang="ru-RU" sz="3600" b="1" i="1" dirty="0" smtClean="0">
                <a:solidFill>
                  <a:srgbClr val="C00000"/>
                </a:solidFill>
                <a:latin typeface="Bookman Old Style" pitchFamily="18" charset="0"/>
              </a:rPr>
              <a:t> 242 (5)</a:t>
            </a:r>
            <a:endParaRPr lang="ru-RU" altLang="ru-RU" sz="3600" b="1" i="1" dirty="0" smtClean="0">
              <a:solidFill>
                <a:srgbClr val="C000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Прямоугольник 6"/>
          <p:cNvSpPr>
            <a:spLocks noChangeArrowheads="1"/>
          </p:cNvSpPr>
          <p:nvPr/>
        </p:nvSpPr>
        <p:spPr bwMode="auto">
          <a:xfrm>
            <a:off x="1560215" y="825575"/>
            <a:ext cx="609557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6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Цели урока : </a:t>
            </a:r>
            <a:endParaRPr lang="ru-RU" sz="3600" dirty="0"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graphicFrame>
        <p:nvGraphicFramePr>
          <p:cNvPr id="2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5369091"/>
              </p:ext>
            </p:extLst>
          </p:nvPr>
        </p:nvGraphicFramePr>
        <p:xfrm>
          <a:off x="3131840" y="2492896"/>
          <a:ext cx="603250" cy="1141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1" name="Формула" r:id="rId3" imgW="114120" imgH="215640" progId="Equation.3">
                  <p:embed/>
                </p:oleObj>
              </mc:Choice>
              <mc:Fallback>
                <p:oleObj name="Формула" r:id="rId3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2492896"/>
                        <a:ext cx="603250" cy="1141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23528" y="1844824"/>
            <a:ext cx="856895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400" dirty="0"/>
              <a:t>Повторить понятие квадратного трёхчлена. Получить формулу разложения квадратного трёхчлена на множители, научить пользоваться данной формулой при решении упражнений.</a:t>
            </a:r>
          </a:p>
          <a:p>
            <a:pPr lvl="0"/>
            <a:r>
              <a:rPr lang="ru-RU" sz="2400" dirty="0"/>
              <a:t>Развивать умение соотносить, распознавать, сопоставлять, анализировать данные, критически оценивать результаты поиска, умение производить исследования в простейших учебных ситуациях.   </a:t>
            </a:r>
          </a:p>
          <a:p>
            <a:pPr lvl="0"/>
            <a:r>
              <a:rPr lang="ru-RU" sz="2400" dirty="0" smtClean="0"/>
              <a:t>Развивать познавательную </a:t>
            </a:r>
            <a:r>
              <a:rPr lang="ru-RU" sz="2400" dirty="0"/>
              <a:t>активность, самостоятельность, усилить внимание развитию продуктивного мышления.</a:t>
            </a:r>
          </a:p>
        </p:txBody>
      </p:sp>
    </p:spTree>
    <p:extLst>
      <p:ext uri="{BB962C8B-B14F-4D97-AF65-F5344CB8AC3E}">
        <p14:creationId xmlns:p14="http://schemas.microsoft.com/office/powerpoint/2010/main" val="1761225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1500188" y="1857375"/>
            <a:ext cx="46085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altLang="ru-RU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357188" y="1071563"/>
            <a:ext cx="828675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4400" b="1" i="1">
                <a:solidFill>
                  <a:srgbClr val="C00000"/>
                </a:solidFill>
                <a:latin typeface="Monotype Corsiva" pitchFamily="66" charset="0"/>
              </a:rPr>
              <a:t>Каждый человек, особенно если он ученик 8 класса, может решить квадратное уравнение, если знает ответы на вопросы…</a:t>
            </a:r>
            <a:r>
              <a:rPr lang="ru-RU" altLang="ru-RU" sz="3200">
                <a:solidFill>
                  <a:srgbClr val="C00000"/>
                </a:solidFill>
                <a:latin typeface="Monotype Corsiva" pitchFamily="66" charset="0"/>
              </a:rPr>
              <a:t> </a:t>
            </a:r>
          </a:p>
        </p:txBody>
      </p:sp>
      <p:pic>
        <p:nvPicPr>
          <p:cNvPr id="3076" name="Picture 6" descr="летучая мышь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92950" y="188913"/>
            <a:ext cx="1428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7" descr="pic-4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24825" y="5500688"/>
            <a:ext cx="1019175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1214438" y="3714750"/>
            <a:ext cx="6500812" cy="2678113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Blip>
                <a:blip r:embed="rId4"/>
              </a:buBlip>
              <a:defRPr/>
            </a:pPr>
            <a:r>
              <a:rPr lang="ru-RU" sz="2800" b="1" i="1" dirty="0">
                <a:solidFill>
                  <a:schemeClr val="accent5">
                    <a:lumMod val="75000"/>
                  </a:schemeClr>
                </a:solidFill>
                <a:latin typeface="Arial" charset="0"/>
                <a:cs typeface="Arial" charset="0"/>
              </a:rPr>
              <a:t>Что называется квадратным уравнением</a:t>
            </a:r>
          </a:p>
          <a:p>
            <a:pPr marL="342900" indent="-342900">
              <a:spcBef>
                <a:spcPct val="50000"/>
              </a:spcBef>
              <a:buFontTx/>
              <a:buBlip>
                <a:blip r:embed="rId4"/>
              </a:buBlip>
              <a:defRPr/>
            </a:pPr>
            <a:r>
              <a:rPr lang="ru-RU" sz="2800" b="1" i="1" dirty="0">
                <a:solidFill>
                  <a:schemeClr val="accent3">
                    <a:lumMod val="75000"/>
                  </a:schemeClr>
                </a:solidFill>
                <a:latin typeface="Arial" charset="0"/>
                <a:cs typeface="Arial" charset="0"/>
              </a:rPr>
              <a:t>Виды квадратных уравнений</a:t>
            </a:r>
          </a:p>
          <a:p>
            <a:pPr marL="342900" indent="-342900">
              <a:spcBef>
                <a:spcPct val="50000"/>
              </a:spcBef>
              <a:buFontTx/>
              <a:buBlip>
                <a:blip r:embed="rId4"/>
              </a:buBlip>
              <a:defRPr/>
            </a:pPr>
            <a:r>
              <a:rPr lang="ru-RU" sz="2800" b="1" i="1" dirty="0">
                <a:solidFill>
                  <a:schemeClr val="accent4">
                    <a:lumMod val="75000"/>
                  </a:schemeClr>
                </a:solidFill>
                <a:latin typeface="Arial" charset="0"/>
                <a:cs typeface="Arial" charset="0"/>
              </a:rPr>
              <a:t>Как решить квадратное уравнение</a:t>
            </a:r>
            <a:endParaRPr lang="ru-RU" sz="2400" dirty="0">
              <a:solidFill>
                <a:schemeClr val="accent4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077" name="Прямоугольник 6"/>
              <p:cNvSpPr>
                <a:spLocks noChangeArrowheads="1"/>
              </p:cNvSpPr>
              <p:nvPr/>
            </p:nvSpPr>
            <p:spPr bwMode="auto">
              <a:xfrm>
                <a:off x="1607343" y="277091"/>
                <a:ext cx="5929313" cy="57206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ru-RU" sz="5400" b="1" dirty="0" smtClean="0">
                    <a:solidFill>
                      <a:schemeClr val="accent6">
                        <a:lumMod val="20000"/>
                        <a:lumOff val="80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  <a:cs typeface="Arial" charset="0"/>
                  </a:rPr>
                  <a:t>ответы:</a:t>
                </a:r>
              </a:p>
              <a:p>
                <a:pPr marL="800100" lvl="1" indent="-342900">
                  <a:buAutoNum type="arabicParenR"/>
                  <a:defRPr/>
                </a:pPr>
                <a:r>
                  <a:rPr lang="en-US" sz="5400" b="1" dirty="0">
                    <a:solidFill>
                      <a:schemeClr val="accent6">
                        <a:lumMod val="20000"/>
                        <a:lumOff val="80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  <a:cs typeface="Arial" charset="0"/>
                  </a:rPr>
                  <a:t> </a:t>
                </a:r>
                <a:r>
                  <a:rPr lang="en-US" sz="5400" b="1" dirty="0" smtClean="0">
                    <a:solidFill>
                      <a:schemeClr val="accent6">
                        <a:lumMod val="20000"/>
                        <a:lumOff val="80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  <a:cs typeface="Arial" charset="0"/>
                  </a:rPr>
                  <a:t>-15(</a:t>
                </a:r>
                <a:r>
                  <a:rPr lang="kk-KZ" sz="5400" b="1" dirty="0" smtClean="0">
                    <a:solidFill>
                      <a:schemeClr val="accent6">
                        <a:lumMod val="20000"/>
                        <a:lumOff val="80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  <a:cs typeface="Arial" charset="0"/>
                  </a:rPr>
                  <a:t>х+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sz="5400" b="1" i="1" smtClean="0">
                            <a:solidFill>
                              <a:schemeClr val="accent6">
                                <a:lumMod val="20000"/>
                                <a:lumOff val="80000"/>
                              </a:schemeClr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  <a:cs typeface="Arial" charset="0"/>
                          </a:rPr>
                        </m:ctrlPr>
                      </m:fPr>
                      <m:num>
                        <m:r>
                          <a:rPr lang="kk-KZ" sz="5400" b="1" i="1" smtClean="0">
                            <a:solidFill>
                              <a:schemeClr val="accent6">
                                <a:lumMod val="20000"/>
                                <a:lumOff val="80000"/>
                              </a:schemeClr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  <a:cs typeface="Arial" charset="0"/>
                          </a:rPr>
                          <m:t>𝟏</m:t>
                        </m:r>
                      </m:num>
                      <m:den>
                        <m:r>
                          <a:rPr lang="kk-KZ" sz="5400" b="1" i="1" smtClean="0">
                            <a:solidFill>
                              <a:schemeClr val="accent6">
                                <a:lumMod val="20000"/>
                                <a:lumOff val="80000"/>
                              </a:schemeClr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  <a:cs typeface="Arial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5400" b="1" dirty="0" smtClean="0">
                    <a:solidFill>
                      <a:schemeClr val="accent6">
                        <a:lumMod val="20000"/>
                        <a:lumOff val="80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  <a:cs typeface="Arial" charset="0"/>
                  </a:rPr>
                  <a:t>)(</a:t>
                </a:r>
                <a:r>
                  <a:rPr lang="kk-KZ" sz="5400" b="1" dirty="0" smtClean="0">
                    <a:solidFill>
                      <a:schemeClr val="accent6">
                        <a:lumMod val="20000"/>
                        <a:lumOff val="80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  <a:cs typeface="Arial" charset="0"/>
                  </a:rPr>
                  <a:t>х-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sz="5400" b="1" i="1" smtClean="0">
                            <a:solidFill>
                              <a:schemeClr val="accent6">
                                <a:lumMod val="20000"/>
                                <a:lumOff val="80000"/>
                              </a:schemeClr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  <a:cs typeface="Arial" charset="0"/>
                          </a:rPr>
                        </m:ctrlPr>
                      </m:fPr>
                      <m:num>
                        <m:r>
                          <a:rPr lang="kk-KZ" sz="5400" b="1" i="1" smtClean="0">
                            <a:solidFill>
                              <a:schemeClr val="accent6">
                                <a:lumMod val="20000"/>
                                <a:lumOff val="80000"/>
                              </a:schemeClr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  <a:cs typeface="Arial" charset="0"/>
                          </a:rPr>
                          <m:t>𝟏</m:t>
                        </m:r>
                      </m:num>
                      <m:den>
                        <m:r>
                          <a:rPr lang="kk-KZ" sz="5400" b="1" i="1" smtClean="0">
                            <a:solidFill>
                              <a:schemeClr val="accent6">
                                <a:lumMod val="20000"/>
                                <a:lumOff val="80000"/>
                              </a:schemeClr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  <a:cs typeface="Arial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5400" b="1" dirty="0" smtClean="0">
                    <a:solidFill>
                      <a:schemeClr val="accent6">
                        <a:lumMod val="20000"/>
                        <a:lumOff val="80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  <a:cs typeface="Arial" charset="0"/>
                  </a:rPr>
                  <a:t>)</a:t>
                </a:r>
                <a:endParaRPr lang="kk-KZ" sz="5400" b="1" dirty="0" smtClean="0">
                  <a:solidFill>
                    <a:schemeClr val="accent6">
                      <a:lumMod val="20000"/>
                      <a:lumOff val="8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  <a:p>
                <a:pPr>
                  <a:defRPr/>
                </a:pPr>
                <a:r>
                  <a:rPr lang="kk-KZ" sz="5400" b="1" dirty="0" smtClean="0">
                    <a:solidFill>
                      <a:schemeClr val="accent6">
                        <a:lumMod val="20000"/>
                        <a:lumOff val="80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  <a:cs typeface="Arial" charset="0"/>
                  </a:rPr>
                  <a:t>2</a:t>
                </a:r>
                <a:r>
                  <a:rPr lang="en-US" sz="5400" b="1" dirty="0" smtClean="0">
                    <a:solidFill>
                      <a:schemeClr val="accent6">
                        <a:lumMod val="20000"/>
                        <a:lumOff val="80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  <a:cs typeface="Arial" charset="0"/>
                  </a:rPr>
                  <a:t>)</a:t>
                </a:r>
                <a:r>
                  <a:rPr lang="kk-KZ" sz="5400" b="1" dirty="0" smtClean="0">
                    <a:solidFill>
                      <a:schemeClr val="accent6">
                        <a:lumMod val="20000"/>
                        <a:lumOff val="80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  <a:cs typeface="Arial" charset="0"/>
                  </a:rPr>
                  <a:t> -12</a:t>
                </a:r>
                <a:r>
                  <a:rPr lang="en-US" sz="5400" b="1" dirty="0" smtClean="0">
                    <a:solidFill>
                      <a:schemeClr val="accent6">
                        <a:lumMod val="20000"/>
                        <a:lumOff val="80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  <a:cs typeface="Arial" charset="0"/>
                  </a:rPr>
                  <a:t>(</a:t>
                </a:r>
                <a:r>
                  <a:rPr lang="kk-KZ" sz="5400" b="1" dirty="0" smtClean="0">
                    <a:solidFill>
                      <a:schemeClr val="accent6">
                        <a:lumMod val="20000"/>
                        <a:lumOff val="80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  <a:cs typeface="Arial" charset="0"/>
                  </a:rPr>
                  <a:t>х-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sz="5400" b="1" i="1" smtClean="0">
                            <a:solidFill>
                              <a:schemeClr val="accent6">
                                <a:lumMod val="20000"/>
                                <a:lumOff val="80000"/>
                              </a:schemeClr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  <a:cs typeface="Arial" charset="0"/>
                          </a:rPr>
                        </m:ctrlPr>
                      </m:fPr>
                      <m:num>
                        <m:r>
                          <a:rPr lang="kk-KZ" sz="5400" b="1" i="1" smtClean="0">
                            <a:solidFill>
                              <a:schemeClr val="accent6">
                                <a:lumMod val="20000"/>
                                <a:lumOff val="80000"/>
                              </a:schemeClr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  <a:cs typeface="Arial" charset="0"/>
                          </a:rPr>
                          <m:t>𝟏</m:t>
                        </m:r>
                      </m:num>
                      <m:den>
                        <m:r>
                          <a:rPr lang="kk-KZ" sz="5400" b="1" i="1" smtClean="0">
                            <a:solidFill>
                              <a:schemeClr val="accent6">
                                <a:lumMod val="20000"/>
                                <a:lumOff val="80000"/>
                              </a:schemeClr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  <a:cs typeface="Arial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5400" b="1" dirty="0" smtClean="0">
                    <a:solidFill>
                      <a:schemeClr val="accent6">
                        <a:lumMod val="20000"/>
                        <a:lumOff val="80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  <a:cs typeface="Arial" charset="0"/>
                  </a:rPr>
                  <a:t>)(</a:t>
                </a:r>
                <a:r>
                  <a:rPr lang="kk-KZ" sz="5400" b="1" dirty="0" smtClean="0">
                    <a:solidFill>
                      <a:schemeClr val="accent6">
                        <a:lumMod val="20000"/>
                        <a:lumOff val="80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  <a:cs typeface="Arial" charset="0"/>
                  </a:rPr>
                  <a:t>х-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sz="5400" b="1" i="1" smtClean="0">
                            <a:solidFill>
                              <a:schemeClr val="accent6">
                                <a:lumMod val="20000"/>
                                <a:lumOff val="80000"/>
                              </a:schemeClr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  <a:cs typeface="Arial" charset="0"/>
                          </a:rPr>
                        </m:ctrlPr>
                      </m:fPr>
                      <m:num>
                        <m:r>
                          <a:rPr lang="kk-KZ" sz="5400" b="1" i="1" smtClean="0">
                            <a:solidFill>
                              <a:schemeClr val="accent6">
                                <a:lumMod val="20000"/>
                                <a:lumOff val="80000"/>
                              </a:schemeClr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  <a:cs typeface="Arial" charset="0"/>
                          </a:rPr>
                          <m:t>𝟏</m:t>
                        </m:r>
                      </m:num>
                      <m:den>
                        <m:r>
                          <a:rPr lang="kk-KZ" sz="5400" b="1" i="1" smtClean="0">
                            <a:solidFill>
                              <a:schemeClr val="accent6">
                                <a:lumMod val="20000"/>
                                <a:lumOff val="80000"/>
                              </a:schemeClr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  <a:cs typeface="Arial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5400" b="1" dirty="0" smtClean="0">
                    <a:solidFill>
                      <a:schemeClr val="accent6">
                        <a:lumMod val="20000"/>
                        <a:lumOff val="80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  <a:cs typeface="Arial" charset="0"/>
                  </a:rPr>
                  <a:t>)</a:t>
                </a:r>
                <a:endParaRPr lang="kk-KZ" sz="5400" b="1" dirty="0" smtClean="0">
                  <a:solidFill>
                    <a:schemeClr val="accent6">
                      <a:lumMod val="20000"/>
                      <a:lumOff val="8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  <a:p>
                <a:pPr>
                  <a:defRPr/>
                </a:pPr>
                <a:r>
                  <a:rPr lang="en-US" sz="5400" b="1" dirty="0" smtClean="0">
                    <a:solidFill>
                      <a:schemeClr val="accent6">
                        <a:lumMod val="20000"/>
                        <a:lumOff val="80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  <a:cs typeface="Arial" charset="0"/>
                  </a:rPr>
                  <a:t>3)</a:t>
                </a:r>
                <a:r>
                  <a:rPr lang="kk-KZ" sz="5400" b="1" dirty="0" smtClean="0">
                    <a:solidFill>
                      <a:schemeClr val="accent6">
                        <a:lumMod val="20000"/>
                        <a:lumOff val="80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  <a:cs typeface="Arial" charset="0"/>
                  </a:rPr>
                  <a:t> -16</a:t>
                </a:r>
                <a:r>
                  <a:rPr lang="en-US" sz="5400" b="1" dirty="0" smtClean="0">
                    <a:solidFill>
                      <a:schemeClr val="accent6">
                        <a:lumMod val="20000"/>
                        <a:lumOff val="80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  <a:cs typeface="Arial" charset="0"/>
                  </a:rPr>
                  <a:t>(</a:t>
                </a:r>
                <a:r>
                  <a:rPr lang="kk-KZ" sz="5400" b="1" dirty="0" smtClean="0">
                    <a:solidFill>
                      <a:schemeClr val="accent6">
                        <a:lumMod val="20000"/>
                        <a:lumOff val="80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  <a:cs typeface="Arial" charset="0"/>
                  </a:rPr>
                  <a:t>х+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sz="5400" b="1" i="1" smtClean="0">
                            <a:solidFill>
                              <a:schemeClr val="accent6">
                                <a:lumMod val="20000"/>
                                <a:lumOff val="80000"/>
                              </a:schemeClr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  <a:cs typeface="Arial" charset="0"/>
                          </a:rPr>
                        </m:ctrlPr>
                      </m:fPr>
                      <m:num>
                        <m:r>
                          <a:rPr lang="kk-KZ" sz="5400" b="1" i="1" smtClean="0">
                            <a:solidFill>
                              <a:schemeClr val="accent6">
                                <a:lumMod val="20000"/>
                                <a:lumOff val="80000"/>
                              </a:schemeClr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  <a:cs typeface="Arial" charset="0"/>
                          </a:rPr>
                          <m:t>𝟏</m:t>
                        </m:r>
                      </m:num>
                      <m:den>
                        <m:r>
                          <a:rPr lang="kk-KZ" sz="5400" b="1" i="1" smtClean="0">
                            <a:solidFill>
                              <a:schemeClr val="accent6">
                                <a:lumMod val="20000"/>
                                <a:lumOff val="80000"/>
                              </a:schemeClr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  <a:cs typeface="Arial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5400" b="1" dirty="0" smtClean="0">
                    <a:solidFill>
                      <a:schemeClr val="accent6">
                        <a:lumMod val="20000"/>
                        <a:lumOff val="80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  <a:cs typeface="Arial" charset="0"/>
                  </a:rPr>
                  <a:t>)(</a:t>
                </a:r>
                <a:r>
                  <a:rPr lang="kk-KZ" sz="5400" b="1" dirty="0" smtClean="0">
                    <a:solidFill>
                      <a:schemeClr val="accent6">
                        <a:lumMod val="20000"/>
                        <a:lumOff val="80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  <a:cs typeface="Arial" charset="0"/>
                  </a:rPr>
                  <a:t>х-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sz="5400" b="1" i="1" smtClean="0">
                            <a:solidFill>
                              <a:schemeClr val="accent6">
                                <a:lumMod val="20000"/>
                                <a:lumOff val="80000"/>
                              </a:schemeClr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  <a:cs typeface="Arial" charset="0"/>
                          </a:rPr>
                        </m:ctrlPr>
                      </m:fPr>
                      <m:num>
                        <m:r>
                          <a:rPr lang="kk-KZ" sz="5400" b="1" i="1" smtClean="0">
                            <a:solidFill>
                              <a:schemeClr val="accent6">
                                <a:lumMod val="20000"/>
                                <a:lumOff val="80000"/>
                              </a:schemeClr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  <a:cs typeface="Arial" charset="0"/>
                          </a:rPr>
                          <m:t>𝟑</m:t>
                        </m:r>
                      </m:num>
                      <m:den>
                        <m:r>
                          <a:rPr lang="kk-KZ" sz="5400" b="1" i="1" smtClean="0">
                            <a:solidFill>
                              <a:schemeClr val="accent6">
                                <a:lumMod val="20000"/>
                                <a:lumOff val="80000"/>
                              </a:schemeClr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  <a:cs typeface="Arial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5400" b="1" dirty="0" smtClean="0">
                    <a:solidFill>
                      <a:schemeClr val="accent6">
                        <a:lumMod val="20000"/>
                        <a:lumOff val="80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  <a:cs typeface="Arial" charset="0"/>
                  </a:rPr>
                  <a:t>)</a:t>
                </a:r>
                <a:endParaRPr lang="kk-KZ" sz="5400" b="1" dirty="0" smtClean="0">
                  <a:solidFill>
                    <a:schemeClr val="accent6">
                      <a:lumMod val="20000"/>
                      <a:lumOff val="8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  <a:p>
                <a:pPr>
                  <a:defRPr/>
                </a:pPr>
                <a:r>
                  <a:rPr lang="en-US" sz="5400" b="1" dirty="0" smtClean="0">
                    <a:solidFill>
                      <a:schemeClr val="accent6">
                        <a:lumMod val="20000"/>
                        <a:lumOff val="80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  <a:cs typeface="Arial" charset="0"/>
                  </a:rPr>
                  <a:t>4) </a:t>
                </a:r>
                <a:r>
                  <a:rPr lang="kk-KZ" sz="5400" b="1" dirty="0" smtClean="0">
                    <a:solidFill>
                      <a:schemeClr val="accent6">
                        <a:lumMod val="20000"/>
                        <a:lumOff val="80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  <a:cs typeface="Arial" charset="0"/>
                  </a:rPr>
                  <a:t>27</a:t>
                </a:r>
                <a:r>
                  <a:rPr lang="en-US" sz="5400" b="1" dirty="0" smtClean="0">
                    <a:solidFill>
                      <a:schemeClr val="accent6">
                        <a:lumMod val="20000"/>
                        <a:lumOff val="80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  <a:cs typeface="Arial" charset="0"/>
                  </a:rPr>
                  <a:t>(</a:t>
                </a:r>
                <a:r>
                  <a:rPr lang="kk-KZ" sz="5400" b="1" dirty="0" smtClean="0">
                    <a:solidFill>
                      <a:schemeClr val="accent6">
                        <a:lumMod val="20000"/>
                        <a:lumOff val="80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  <a:cs typeface="Arial" charset="0"/>
                  </a:rPr>
                  <a:t>х-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sz="5400" b="1" i="1" smtClean="0">
                            <a:solidFill>
                              <a:schemeClr val="accent6">
                                <a:lumMod val="20000"/>
                                <a:lumOff val="80000"/>
                              </a:schemeClr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  <a:cs typeface="Arial" charset="0"/>
                          </a:rPr>
                        </m:ctrlPr>
                      </m:fPr>
                      <m:num>
                        <m:r>
                          <a:rPr lang="kk-KZ" sz="5400" b="1" i="1" smtClean="0">
                            <a:solidFill>
                              <a:schemeClr val="accent6">
                                <a:lumMod val="20000"/>
                                <a:lumOff val="80000"/>
                              </a:schemeClr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  <a:cs typeface="Arial" charset="0"/>
                          </a:rPr>
                          <m:t>𝟏</m:t>
                        </m:r>
                      </m:num>
                      <m:den>
                        <m:r>
                          <a:rPr lang="kk-KZ" sz="5400" b="1" i="1" smtClean="0">
                            <a:solidFill>
                              <a:schemeClr val="accent6">
                                <a:lumMod val="20000"/>
                                <a:lumOff val="80000"/>
                              </a:schemeClr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  <a:cs typeface="Arial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5400" b="1" dirty="0" smtClean="0">
                    <a:solidFill>
                      <a:schemeClr val="accent6">
                        <a:lumMod val="20000"/>
                        <a:lumOff val="80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  <a:cs typeface="Arial" charset="0"/>
                  </a:rPr>
                  <a:t>)(</a:t>
                </a:r>
                <a:r>
                  <a:rPr lang="kk-KZ" sz="5400" b="1" dirty="0" smtClean="0">
                    <a:solidFill>
                      <a:schemeClr val="accent6">
                        <a:lumMod val="20000"/>
                        <a:lumOff val="80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  <a:cs typeface="Arial" charset="0"/>
                  </a:rPr>
                  <a:t>х+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sz="5400" b="1" i="1" smtClean="0">
                            <a:solidFill>
                              <a:schemeClr val="accent6">
                                <a:lumMod val="20000"/>
                                <a:lumOff val="80000"/>
                              </a:schemeClr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  <a:cs typeface="Arial" charset="0"/>
                          </a:rPr>
                        </m:ctrlPr>
                      </m:fPr>
                      <m:num>
                        <m:r>
                          <a:rPr lang="kk-KZ" sz="5400" b="1" i="1" smtClean="0">
                            <a:solidFill>
                              <a:schemeClr val="accent6">
                                <a:lumMod val="20000"/>
                                <a:lumOff val="80000"/>
                              </a:schemeClr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  <a:cs typeface="Arial" charset="0"/>
                          </a:rPr>
                          <m:t>𝟏</m:t>
                        </m:r>
                      </m:num>
                      <m:den>
                        <m:r>
                          <a:rPr lang="kk-KZ" sz="5400" b="1" i="1" smtClean="0">
                            <a:solidFill>
                              <a:schemeClr val="accent6">
                                <a:lumMod val="20000"/>
                                <a:lumOff val="80000"/>
                              </a:schemeClr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  <a:cs typeface="Arial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en-US" sz="5400" b="1" dirty="0" smtClean="0">
                    <a:solidFill>
                      <a:schemeClr val="accent6">
                        <a:lumMod val="20000"/>
                        <a:lumOff val="80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  <a:cs typeface="Arial" charset="0"/>
                  </a:rPr>
                  <a:t>)</a:t>
                </a:r>
                <a:endParaRPr lang="ru-RU" sz="5400" dirty="0">
                  <a:solidFill>
                    <a:schemeClr val="accent6">
                      <a:lumMod val="20000"/>
                      <a:lumOff val="8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307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07343" y="277091"/>
                <a:ext cx="5929313" cy="5720669"/>
              </a:xfrm>
              <a:prstGeom prst="rect">
                <a:avLst/>
              </a:prstGeom>
              <a:blipFill rotWithShape="1">
                <a:blip r:embed="rId2"/>
                <a:stretch>
                  <a:fillRect l="-5761" t="-3088" b="-3301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25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5126" name="Rectangle 7"/>
          <p:cNvSpPr>
            <a:spLocks noChangeArrowheads="1"/>
          </p:cNvSpPr>
          <p:nvPr/>
        </p:nvSpPr>
        <p:spPr bwMode="auto">
          <a:xfrm>
            <a:off x="0" y="10858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 altLang="ru-RU"/>
          </a:p>
        </p:txBody>
      </p:sp>
      <p:sp>
        <p:nvSpPr>
          <p:cNvPr id="5127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5128" name="Rectangle 10"/>
          <p:cNvSpPr>
            <a:spLocks noChangeArrowheads="1"/>
          </p:cNvSpPr>
          <p:nvPr/>
        </p:nvSpPr>
        <p:spPr bwMode="auto">
          <a:xfrm>
            <a:off x="0" y="1295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 altLang="ru-RU"/>
          </a:p>
        </p:txBody>
      </p:sp>
      <p:sp>
        <p:nvSpPr>
          <p:cNvPr id="5129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5131" name="Rectangle 13"/>
          <p:cNvSpPr>
            <a:spLocks noChangeArrowheads="1"/>
          </p:cNvSpPr>
          <p:nvPr/>
        </p:nvSpPr>
        <p:spPr bwMode="auto">
          <a:xfrm>
            <a:off x="0" y="1295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Прямоугольник 6"/>
          <p:cNvSpPr>
            <a:spLocks noChangeArrowheads="1"/>
          </p:cNvSpPr>
          <p:nvPr/>
        </p:nvSpPr>
        <p:spPr bwMode="auto">
          <a:xfrm>
            <a:off x="1560215" y="825575"/>
            <a:ext cx="609557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6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Закончи предложение»</a:t>
            </a:r>
            <a:endParaRPr lang="ru-RU" sz="3600" dirty="0"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graphicFrame>
        <p:nvGraphicFramePr>
          <p:cNvPr id="2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6765486"/>
              </p:ext>
            </p:extLst>
          </p:nvPr>
        </p:nvGraphicFramePr>
        <p:xfrm>
          <a:off x="3131840" y="2492896"/>
          <a:ext cx="603250" cy="1141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Формула" r:id="rId3" imgW="114120" imgH="215640" progId="Equation.3">
                  <p:embed/>
                </p:oleObj>
              </mc:Choice>
              <mc:Fallback>
                <p:oleObj name="Формула" r:id="rId3" imgW="114120" imgH="21564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2492896"/>
                        <a:ext cx="603250" cy="1141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23528" y="1844824"/>
            <a:ext cx="856895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dirty="0" smtClean="0"/>
              <a:t>Квадратным уравнением называется уравнение вида...</a:t>
            </a:r>
          </a:p>
          <a:p>
            <a:r>
              <a:rPr lang="kk-KZ" sz="2400" dirty="0" smtClean="0"/>
              <a:t>Приведенным квадратным уравнением называется...</a:t>
            </a:r>
          </a:p>
          <a:p>
            <a:r>
              <a:rPr lang="kk-KZ" sz="2400" dirty="0" smtClean="0"/>
              <a:t>Неполным квадратным уравнением называется уравнение..</a:t>
            </a:r>
          </a:p>
          <a:p>
            <a:r>
              <a:rPr lang="kk-KZ" sz="2400" dirty="0" smtClean="0"/>
              <a:t>Квадратное уравнение имеет два корня ,если...</a:t>
            </a:r>
          </a:p>
          <a:p>
            <a:r>
              <a:rPr lang="kk-KZ" sz="2400" dirty="0" smtClean="0"/>
              <a:t>Квадратное уравнение не имеет корней , если...</a:t>
            </a:r>
          </a:p>
          <a:p>
            <a:r>
              <a:rPr lang="kk-KZ" sz="2400" dirty="0" smtClean="0"/>
              <a:t>Квадратное уравнение имеет один корень, если...</a:t>
            </a:r>
          </a:p>
          <a:p>
            <a:r>
              <a:rPr lang="kk-KZ" sz="2400" dirty="0" smtClean="0"/>
              <a:t>Буквой «Д» обозначают......</a:t>
            </a:r>
          </a:p>
          <a:p>
            <a:r>
              <a:rPr lang="kk-KZ" sz="2400" dirty="0" smtClean="0"/>
              <a:t>Д -....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Прямоугольник 6"/>
          <p:cNvSpPr>
            <a:spLocks noChangeArrowheads="1"/>
          </p:cNvSpPr>
          <p:nvPr/>
        </p:nvSpPr>
        <p:spPr bwMode="auto">
          <a:xfrm>
            <a:off x="1643063" y="214313"/>
            <a:ext cx="71437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5400" b="1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Найди «лишнее»</a:t>
            </a:r>
            <a:endParaRPr lang="ru-RU" sz="5400" dirty="0"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graphicFrame>
        <p:nvGraphicFramePr>
          <p:cNvPr id="6147" name="Object 4"/>
          <p:cNvGraphicFramePr>
            <a:graphicFrameLocks noChangeAspect="1"/>
          </p:cNvGraphicFramePr>
          <p:nvPr/>
        </p:nvGraphicFramePr>
        <p:xfrm>
          <a:off x="1905000" y="1714500"/>
          <a:ext cx="5459413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Формула" r:id="rId3" imgW="1091726" imgH="228501" progId="Equation.3">
                  <p:embed/>
                </p:oleObj>
              </mc:Choice>
              <mc:Fallback>
                <p:oleObj name="Формула" r:id="rId3" imgW="1091726" imgH="228501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1714500"/>
                        <a:ext cx="5459413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8" name="Object 6"/>
          <p:cNvGraphicFramePr>
            <a:graphicFrameLocks noChangeAspect="1"/>
          </p:cNvGraphicFramePr>
          <p:nvPr/>
        </p:nvGraphicFramePr>
        <p:xfrm>
          <a:off x="2857500" y="3786188"/>
          <a:ext cx="3808413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Формула" r:id="rId5" imgW="761669" imgH="228501" progId="Equation.3">
                  <p:embed/>
                </p:oleObj>
              </mc:Choice>
              <mc:Fallback>
                <p:oleObj name="Формула" r:id="rId5" imgW="761669" imgH="228501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500" y="3786188"/>
                        <a:ext cx="3808413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9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sp>
        <p:nvSpPr>
          <p:cNvPr id="6150" name="Rectangle 7"/>
          <p:cNvSpPr>
            <a:spLocks noChangeArrowheads="1"/>
          </p:cNvSpPr>
          <p:nvPr/>
        </p:nvSpPr>
        <p:spPr bwMode="auto">
          <a:xfrm>
            <a:off x="0" y="1295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 altLang="ru-RU"/>
          </a:p>
        </p:txBody>
      </p:sp>
      <p:sp>
        <p:nvSpPr>
          <p:cNvPr id="6151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altLang="ru-RU"/>
          </a:p>
        </p:txBody>
      </p:sp>
      <p:pic>
        <p:nvPicPr>
          <p:cNvPr id="31752" name="Picture 8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43250" y="2786063"/>
            <a:ext cx="285750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3" name="Rectangle 10"/>
          <p:cNvSpPr>
            <a:spLocks noChangeArrowheads="1"/>
          </p:cNvSpPr>
          <p:nvPr/>
        </p:nvSpPr>
        <p:spPr bwMode="auto">
          <a:xfrm>
            <a:off x="0" y="1295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-1588" y="2071688"/>
            <a:ext cx="9144001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3200" b="1" i="1">
                <a:solidFill>
                  <a:srgbClr val="FF0000"/>
                </a:solidFill>
                <a:latin typeface="Bookman Old Style" pitchFamily="18" charset="0"/>
              </a:rPr>
              <a:t>КВАДРАТНЫМ ТРЕХЧЛЕНОМ </a:t>
            </a:r>
            <a:r>
              <a:rPr lang="ru-RU" altLang="ru-RU" sz="3200" b="1">
                <a:solidFill>
                  <a:srgbClr val="008000"/>
                </a:solidFill>
                <a:latin typeface="Bookman Old Style" pitchFamily="18" charset="0"/>
              </a:rPr>
              <a:t>НАЗЫВАЕТСЯ МНОГОЧЛЕН ВИДА </a:t>
            </a:r>
            <a:r>
              <a:rPr lang="en-US" altLang="ru-RU" sz="4000" b="1">
                <a:solidFill>
                  <a:srgbClr val="0000FF"/>
                </a:solidFill>
                <a:latin typeface="Bookman Old Style" pitchFamily="18" charset="0"/>
              </a:rPr>
              <a:t>ax</a:t>
            </a:r>
            <a:r>
              <a:rPr lang="en-US" altLang="ru-RU" sz="4000" b="1" baseline="30000">
                <a:solidFill>
                  <a:srgbClr val="0000FF"/>
                </a:solidFill>
                <a:latin typeface="Bookman Old Style" pitchFamily="18" charset="0"/>
              </a:rPr>
              <a:t>2</a:t>
            </a:r>
            <a:r>
              <a:rPr lang="en-US" altLang="ru-RU" sz="4000" b="1">
                <a:solidFill>
                  <a:srgbClr val="0000FF"/>
                </a:solidFill>
                <a:latin typeface="Bookman Old Style" pitchFamily="18" charset="0"/>
              </a:rPr>
              <a:t>+bx+c</a:t>
            </a:r>
            <a:r>
              <a:rPr lang="ru-RU" altLang="ru-RU" sz="3200" b="1">
                <a:solidFill>
                  <a:srgbClr val="008000"/>
                </a:solidFill>
                <a:latin typeface="Bookman Old Style" pitchFamily="18" charset="0"/>
              </a:rPr>
              <a:t>,</a:t>
            </a:r>
          </a:p>
          <a:p>
            <a:pPr algn="ctr"/>
            <a:r>
              <a:rPr lang="ru-RU" altLang="ru-RU" sz="3200" b="1">
                <a:solidFill>
                  <a:srgbClr val="008000"/>
                </a:solidFill>
                <a:latin typeface="Bookman Old Style" pitchFamily="18" charset="0"/>
              </a:rPr>
              <a:t> ГДЕ </a:t>
            </a:r>
            <a:r>
              <a:rPr lang="en-US" altLang="ru-RU" sz="4000" b="1">
                <a:solidFill>
                  <a:srgbClr val="0000FF"/>
                </a:solidFill>
                <a:latin typeface="Bookman Old Style" pitchFamily="18" charset="0"/>
              </a:rPr>
              <a:t>x</a:t>
            </a:r>
            <a:r>
              <a:rPr lang="ru-RU" altLang="ru-RU" sz="3200" b="1">
                <a:solidFill>
                  <a:srgbClr val="FF0000"/>
                </a:solidFill>
                <a:latin typeface="Bookman Old Style" pitchFamily="18" charset="0"/>
              </a:rPr>
              <a:t> </a:t>
            </a:r>
            <a:r>
              <a:rPr lang="ru-RU" altLang="ru-RU" sz="3200" b="1">
                <a:solidFill>
                  <a:srgbClr val="008000"/>
                </a:solidFill>
                <a:latin typeface="Bookman Old Style" pitchFamily="18" charset="0"/>
              </a:rPr>
              <a:t>– ПЕРЕМЕННАЯ,</a:t>
            </a:r>
          </a:p>
          <a:p>
            <a:pPr algn="ctr"/>
            <a:r>
              <a:rPr lang="ru-RU" altLang="ru-RU" sz="3200" b="1">
                <a:solidFill>
                  <a:srgbClr val="008000"/>
                </a:solidFill>
                <a:latin typeface="Bookman Old Style" pitchFamily="18" charset="0"/>
              </a:rPr>
              <a:t> </a:t>
            </a:r>
            <a:r>
              <a:rPr lang="en-US" altLang="ru-RU" sz="4000" b="1">
                <a:solidFill>
                  <a:srgbClr val="0000FF"/>
                </a:solidFill>
                <a:latin typeface="Bookman Old Style" pitchFamily="18" charset="0"/>
              </a:rPr>
              <a:t>a</a:t>
            </a:r>
            <a:r>
              <a:rPr lang="en-US" altLang="ru-RU" sz="3200" b="1">
                <a:solidFill>
                  <a:srgbClr val="008000"/>
                </a:solidFill>
                <a:latin typeface="Bookman Old Style" pitchFamily="18" charset="0"/>
              </a:rPr>
              <a:t>,</a:t>
            </a:r>
            <a:r>
              <a:rPr lang="en-US" altLang="ru-RU" sz="3200" b="1">
                <a:solidFill>
                  <a:srgbClr val="FF0000"/>
                </a:solidFill>
                <a:latin typeface="Bookman Old Style" pitchFamily="18" charset="0"/>
              </a:rPr>
              <a:t> </a:t>
            </a:r>
            <a:r>
              <a:rPr lang="en-US" altLang="ru-RU" sz="4000" b="1">
                <a:solidFill>
                  <a:srgbClr val="0000FF"/>
                </a:solidFill>
                <a:latin typeface="Bookman Old Style" pitchFamily="18" charset="0"/>
              </a:rPr>
              <a:t>b</a:t>
            </a:r>
            <a:r>
              <a:rPr lang="en-US" altLang="ru-RU" sz="3200" b="1">
                <a:solidFill>
                  <a:srgbClr val="FF0000"/>
                </a:solidFill>
                <a:latin typeface="Bookman Old Style" pitchFamily="18" charset="0"/>
              </a:rPr>
              <a:t> </a:t>
            </a:r>
            <a:r>
              <a:rPr lang="ru-RU" altLang="ru-RU" sz="3200" b="1">
                <a:solidFill>
                  <a:srgbClr val="008000"/>
                </a:solidFill>
                <a:latin typeface="Bookman Old Style" pitchFamily="18" charset="0"/>
              </a:rPr>
              <a:t>И</a:t>
            </a:r>
            <a:r>
              <a:rPr lang="ru-RU" altLang="ru-RU" sz="3200" b="1">
                <a:solidFill>
                  <a:srgbClr val="FF0000"/>
                </a:solidFill>
                <a:latin typeface="Bookman Old Style" pitchFamily="18" charset="0"/>
              </a:rPr>
              <a:t> </a:t>
            </a:r>
            <a:r>
              <a:rPr lang="ru-RU" altLang="ru-RU" sz="4000" b="1">
                <a:solidFill>
                  <a:srgbClr val="0000FF"/>
                </a:solidFill>
                <a:latin typeface="Bookman Old Style" pitchFamily="18" charset="0"/>
              </a:rPr>
              <a:t>с</a:t>
            </a:r>
            <a:r>
              <a:rPr lang="ru-RU" altLang="ru-RU" sz="3200" b="1">
                <a:solidFill>
                  <a:srgbClr val="FF0000"/>
                </a:solidFill>
                <a:latin typeface="Bookman Old Style" pitchFamily="18" charset="0"/>
              </a:rPr>
              <a:t> </a:t>
            </a:r>
            <a:r>
              <a:rPr lang="ru-RU" altLang="ru-RU" sz="3200" b="1">
                <a:solidFill>
                  <a:srgbClr val="008000"/>
                </a:solidFill>
                <a:latin typeface="Bookman Old Style" pitchFamily="18" charset="0"/>
              </a:rPr>
              <a:t>– ЧИСЛА,</a:t>
            </a:r>
          </a:p>
          <a:p>
            <a:pPr algn="ctr"/>
            <a:r>
              <a:rPr lang="ru-RU" altLang="ru-RU" sz="3200" b="1">
                <a:solidFill>
                  <a:srgbClr val="008000"/>
                </a:solidFill>
                <a:latin typeface="Bookman Old Style" pitchFamily="18" charset="0"/>
              </a:rPr>
              <a:t>ПРИЧЕМ </a:t>
            </a:r>
            <a:r>
              <a:rPr lang="en-US" altLang="ru-RU" sz="4000" b="1">
                <a:solidFill>
                  <a:srgbClr val="0000FF"/>
                </a:solidFill>
                <a:latin typeface="Bookman Old Style" pitchFamily="18" charset="0"/>
              </a:rPr>
              <a:t>a</a:t>
            </a:r>
            <a:r>
              <a:rPr lang="ru-RU" altLang="ru-RU" sz="4000" b="1">
                <a:solidFill>
                  <a:srgbClr val="0000FF"/>
                </a:solidFill>
                <a:latin typeface="Bookman Old Style" pitchFamily="18" charset="0"/>
              </a:rPr>
              <a:t>≠0</a:t>
            </a:r>
            <a:r>
              <a:rPr lang="ru-RU" altLang="ru-RU" sz="3200" b="1">
                <a:solidFill>
                  <a:srgbClr val="008000"/>
                </a:solidFill>
                <a:latin typeface="Bookman Old Style" pitchFamily="18" charset="0"/>
              </a:rPr>
              <a:t>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786063" y="214313"/>
            <a:ext cx="4786312" cy="83026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4800" b="1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Напоминание:</a:t>
            </a:r>
            <a:endParaRPr lang="ru-RU" sz="4800" dirty="0"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0" y="1857375"/>
            <a:ext cx="9144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ru-RU" sz="3200" b="1">
                <a:solidFill>
                  <a:srgbClr val="0000FF"/>
                </a:solidFill>
                <a:latin typeface="Bookman Old Style" pitchFamily="18" charset="0"/>
              </a:rPr>
              <a:t>-2x</a:t>
            </a:r>
            <a:r>
              <a:rPr lang="en-US" altLang="ru-RU" sz="3200" b="1" baseline="30000">
                <a:solidFill>
                  <a:srgbClr val="0000FF"/>
                </a:solidFill>
                <a:latin typeface="Bookman Old Style" pitchFamily="18" charset="0"/>
              </a:rPr>
              <a:t>2</a:t>
            </a:r>
            <a:r>
              <a:rPr lang="en-US" altLang="ru-RU" sz="3200" b="1">
                <a:solidFill>
                  <a:srgbClr val="0000FF"/>
                </a:solidFill>
                <a:latin typeface="Bookman Old Style" pitchFamily="18" charset="0"/>
              </a:rPr>
              <a:t>+6x-1</a:t>
            </a:r>
            <a:endParaRPr lang="ru-RU" altLang="ru-RU" sz="2800" b="1">
              <a:solidFill>
                <a:srgbClr val="0000FF"/>
              </a:solidFill>
              <a:latin typeface="Bookman Old Style" pitchFamily="18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0" y="1285875"/>
            <a:ext cx="9144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ru-RU" sz="3200" b="1">
                <a:solidFill>
                  <a:srgbClr val="0000FF"/>
                </a:solidFill>
                <a:latin typeface="Bookman Old Style" pitchFamily="18" charset="0"/>
              </a:rPr>
              <a:t>5x</a:t>
            </a:r>
            <a:r>
              <a:rPr lang="en-US" altLang="ru-RU" sz="3200" b="1" baseline="30000">
                <a:solidFill>
                  <a:srgbClr val="0000FF"/>
                </a:solidFill>
                <a:latin typeface="Bookman Old Style" pitchFamily="18" charset="0"/>
              </a:rPr>
              <a:t>2</a:t>
            </a:r>
            <a:r>
              <a:rPr lang="en-US" altLang="ru-RU" sz="3200" b="1">
                <a:solidFill>
                  <a:srgbClr val="0000FF"/>
                </a:solidFill>
                <a:latin typeface="Bookman Old Style" pitchFamily="18" charset="0"/>
              </a:rPr>
              <a:t>-3x+7</a:t>
            </a:r>
            <a:endParaRPr lang="ru-RU" altLang="ru-RU" sz="3200" b="1" i="1" baseline="30000">
              <a:solidFill>
                <a:srgbClr val="0000FF"/>
              </a:solidFill>
              <a:latin typeface="Bookman Old Style" pitchFamily="18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0" y="2357438"/>
            <a:ext cx="9144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ru-RU" sz="3200" b="1">
                <a:solidFill>
                  <a:srgbClr val="0000FF"/>
                </a:solidFill>
                <a:latin typeface="Bookman Old Style" pitchFamily="18" charset="0"/>
              </a:rPr>
              <a:t>4x</a:t>
            </a:r>
            <a:r>
              <a:rPr lang="en-US" altLang="ru-RU" sz="3200" b="1" baseline="30000">
                <a:solidFill>
                  <a:srgbClr val="0000FF"/>
                </a:solidFill>
                <a:latin typeface="Bookman Old Style" pitchFamily="18" charset="0"/>
              </a:rPr>
              <a:t>2</a:t>
            </a:r>
            <a:r>
              <a:rPr lang="en-US" altLang="ru-RU" sz="3200" b="1">
                <a:solidFill>
                  <a:srgbClr val="0000FF"/>
                </a:solidFill>
                <a:latin typeface="Bookman Old Style" pitchFamily="18" charset="0"/>
              </a:rPr>
              <a:t>-3</a:t>
            </a:r>
            <a:endParaRPr lang="ru-RU" altLang="ru-RU" sz="3200" b="1">
              <a:solidFill>
                <a:srgbClr val="0000FF"/>
              </a:solidFill>
              <a:latin typeface="Bookman Old Style" pitchFamily="18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0" y="214313"/>
            <a:ext cx="9144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cs typeface="Arial" charset="0"/>
              </a:rPr>
              <a:t>КВАДРАТНЫЕ ТРЕХЧЛЕНЫ:</a:t>
            </a:r>
            <a:endParaRPr lang="ru-RU" sz="3200" b="1" baseline="30000" dirty="0"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  <a:cs typeface="Arial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155575" y="2857500"/>
            <a:ext cx="8988425" cy="123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800" b="1">
                <a:solidFill>
                  <a:srgbClr val="FF0000"/>
                </a:solidFill>
              </a:rPr>
              <a:t>Составьте квадратные трехчлены, зная их коэффициенты</a:t>
            </a:r>
            <a:r>
              <a:rPr lang="ru-RU" altLang="ru-RU" sz="2000" b="1"/>
              <a:t>:</a:t>
            </a:r>
          </a:p>
          <a:p>
            <a:endParaRPr lang="ru-RU" altLang="ru-RU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2357438" y="3786188"/>
            <a:ext cx="485775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14400" indent="-914400">
              <a:buFont typeface="Calibri" pitchFamily="34" charset="0"/>
              <a:buAutoNum type="arabicPeriod"/>
            </a:pPr>
            <a:r>
              <a:rPr lang="ru-RU" altLang="ru-RU" sz="3600" b="1" i="1">
                <a:solidFill>
                  <a:srgbClr val="7030A0"/>
                </a:solidFill>
              </a:rPr>
              <a:t>а </a:t>
            </a:r>
            <a:r>
              <a:rPr lang="ru-RU" altLang="ru-RU" sz="3600" b="1">
                <a:solidFill>
                  <a:srgbClr val="7030A0"/>
                </a:solidFill>
              </a:rPr>
              <a:t>=-3; </a:t>
            </a:r>
            <a:r>
              <a:rPr lang="ru-RU" altLang="ru-RU" sz="3600" b="1" i="1">
                <a:solidFill>
                  <a:srgbClr val="7030A0"/>
                </a:solidFill>
              </a:rPr>
              <a:t>b</a:t>
            </a:r>
            <a:r>
              <a:rPr lang="ru-RU" altLang="ru-RU" sz="3600" b="1">
                <a:solidFill>
                  <a:srgbClr val="7030A0"/>
                </a:solidFill>
              </a:rPr>
              <a:t>=1; </a:t>
            </a:r>
            <a:r>
              <a:rPr lang="ru-RU" altLang="ru-RU" sz="3600" b="1" i="1">
                <a:solidFill>
                  <a:srgbClr val="7030A0"/>
                </a:solidFill>
              </a:rPr>
              <a:t>c</a:t>
            </a:r>
            <a:r>
              <a:rPr lang="ru-RU" altLang="ru-RU" sz="3600" b="1">
                <a:solidFill>
                  <a:srgbClr val="7030A0"/>
                </a:solidFill>
              </a:rPr>
              <a:t>=0,2</a:t>
            </a:r>
          </a:p>
          <a:p>
            <a:pPr marL="914400" indent="-914400">
              <a:buFontTx/>
              <a:buAutoNum type="arabicPeriod"/>
            </a:pPr>
            <a:r>
              <a:rPr lang="ru-RU" altLang="ru-RU" sz="3600" b="1" i="1">
                <a:solidFill>
                  <a:srgbClr val="7030A0"/>
                </a:solidFill>
              </a:rPr>
              <a:t>а </a:t>
            </a:r>
            <a:r>
              <a:rPr lang="ru-RU" altLang="ru-RU" sz="3600" b="1">
                <a:solidFill>
                  <a:srgbClr val="7030A0"/>
                </a:solidFill>
              </a:rPr>
              <a:t>=1; </a:t>
            </a:r>
            <a:r>
              <a:rPr lang="ru-RU" altLang="ru-RU" sz="3600" b="1" i="1">
                <a:solidFill>
                  <a:srgbClr val="7030A0"/>
                </a:solidFill>
              </a:rPr>
              <a:t>b</a:t>
            </a:r>
            <a:r>
              <a:rPr lang="ru-RU" altLang="ru-RU" sz="3600" b="1">
                <a:solidFill>
                  <a:srgbClr val="7030A0"/>
                </a:solidFill>
              </a:rPr>
              <a:t>=√5; </a:t>
            </a:r>
            <a:r>
              <a:rPr lang="ru-RU" altLang="ru-RU" sz="3600" b="1" i="1">
                <a:solidFill>
                  <a:srgbClr val="7030A0"/>
                </a:solidFill>
              </a:rPr>
              <a:t>c</a:t>
            </a:r>
            <a:r>
              <a:rPr lang="ru-RU" altLang="ru-RU" sz="3600" b="1">
                <a:solidFill>
                  <a:srgbClr val="7030A0"/>
                </a:solidFill>
              </a:rPr>
              <a:t>=-3</a:t>
            </a:r>
          </a:p>
          <a:p>
            <a:pPr marL="914400" indent="-914400">
              <a:buFontTx/>
              <a:buAutoNum type="arabicPeriod"/>
            </a:pPr>
            <a:r>
              <a:rPr lang="ru-RU" altLang="ru-RU" sz="3600" b="1" i="1">
                <a:solidFill>
                  <a:srgbClr val="7030A0"/>
                </a:solidFill>
              </a:rPr>
              <a:t>а </a:t>
            </a:r>
            <a:r>
              <a:rPr lang="ru-RU" altLang="ru-RU" sz="3600" b="1">
                <a:solidFill>
                  <a:srgbClr val="7030A0"/>
                </a:solidFill>
              </a:rPr>
              <a:t>=-1; </a:t>
            </a:r>
            <a:r>
              <a:rPr lang="ru-RU" altLang="ru-RU" sz="3600" b="1" i="1">
                <a:solidFill>
                  <a:srgbClr val="7030A0"/>
                </a:solidFill>
              </a:rPr>
              <a:t>b</a:t>
            </a:r>
            <a:r>
              <a:rPr lang="ru-RU" altLang="ru-RU" sz="3600" b="1">
                <a:solidFill>
                  <a:srgbClr val="7030A0"/>
                </a:solidFill>
              </a:rPr>
              <a:t>=0; </a:t>
            </a:r>
            <a:r>
              <a:rPr lang="ru-RU" altLang="ru-RU" sz="3600" b="1" i="1">
                <a:solidFill>
                  <a:srgbClr val="7030A0"/>
                </a:solidFill>
              </a:rPr>
              <a:t>c</a:t>
            </a:r>
            <a:r>
              <a:rPr lang="ru-RU" altLang="ru-RU" sz="3600" b="1">
                <a:solidFill>
                  <a:srgbClr val="7030A0"/>
                </a:solidFill>
              </a:rPr>
              <a:t>=-1</a:t>
            </a:r>
          </a:p>
          <a:p>
            <a:pPr marL="914400" indent="-914400">
              <a:buFontTx/>
              <a:buAutoNum type="arabicPeriod"/>
            </a:pPr>
            <a:r>
              <a:rPr lang="en-US" altLang="ru-RU" sz="3600" b="1">
                <a:solidFill>
                  <a:srgbClr val="7030A0"/>
                </a:solidFill>
              </a:rPr>
              <a:t>a</a:t>
            </a:r>
            <a:r>
              <a:rPr lang="ru-RU" altLang="ru-RU" sz="3600" b="1">
                <a:solidFill>
                  <a:srgbClr val="7030A0"/>
                </a:solidFill>
              </a:rPr>
              <a:t> =0; </a:t>
            </a:r>
            <a:r>
              <a:rPr lang="en-US" altLang="ru-RU" sz="3600" b="1">
                <a:solidFill>
                  <a:srgbClr val="7030A0"/>
                </a:solidFill>
              </a:rPr>
              <a:t>b=-1</a:t>
            </a:r>
            <a:r>
              <a:rPr lang="ru-RU" altLang="ru-RU" sz="3600" b="1">
                <a:solidFill>
                  <a:srgbClr val="7030A0"/>
                </a:solidFill>
              </a:rPr>
              <a:t>;</a:t>
            </a:r>
            <a:r>
              <a:rPr lang="en-US" altLang="ru-RU" sz="3600" b="1">
                <a:solidFill>
                  <a:srgbClr val="7030A0"/>
                </a:solidFill>
              </a:rPr>
              <a:t> c=2,3</a:t>
            </a:r>
            <a:endParaRPr lang="ru-RU" altLang="ru-RU" sz="3200" b="1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4" grpId="0"/>
      <p:bldP spid="8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28688"/>
          </a:xfrm>
        </p:spPr>
        <p:txBody>
          <a:bodyPr/>
          <a:lstStyle/>
          <a:p>
            <a:pPr eaLnBrk="1" hangingPunct="1">
              <a:defRPr/>
            </a:pPr>
            <a:r>
              <a:rPr lang="ru-RU" b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Корень квадратного трёхчлена</a:t>
            </a:r>
          </a:p>
        </p:txBody>
      </p:sp>
      <p:sp>
        <p:nvSpPr>
          <p:cNvPr id="1126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altLang="ru-RU">
              <a:latin typeface="Calibri" pitchFamily="34" charset="0"/>
            </a:endParaRPr>
          </a:p>
        </p:txBody>
      </p:sp>
      <p:sp>
        <p:nvSpPr>
          <p:cNvPr id="11268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altLang="ru-RU">
              <a:latin typeface="Calibri" pitchFamily="34" charset="0"/>
            </a:endParaRPr>
          </a:p>
        </p:txBody>
      </p:sp>
      <p:sp>
        <p:nvSpPr>
          <p:cNvPr id="11269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altLang="ru-RU">
              <a:latin typeface="Calibri" pitchFamily="34" charset="0"/>
            </a:endParaRPr>
          </a:p>
        </p:txBody>
      </p:sp>
      <p:sp>
        <p:nvSpPr>
          <p:cNvPr id="11270" name="Rectangle 10"/>
          <p:cNvSpPr>
            <a:spLocks noChangeArrowheads="1"/>
          </p:cNvSpPr>
          <p:nvPr/>
        </p:nvSpPr>
        <p:spPr bwMode="auto">
          <a:xfrm>
            <a:off x="0" y="2857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ru-RU" sz="2400" b="1" i="1">
                <a:latin typeface="Cambria Math" pitchFamily="18" charset="0"/>
                <a:cs typeface="Times New Roman" pitchFamily="18" charset="0"/>
              </a:rPr>
              <a:t> </a:t>
            </a:r>
            <a:r>
              <a:rPr lang="en-US" altLang="ru-RU" sz="240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altLang="ru-RU" sz="900"/>
              <a:t> </a:t>
            </a:r>
            <a:endParaRPr lang="ru-RU" altLang="ru-RU"/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0" y="1214438"/>
            <a:ext cx="91440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ru-RU" sz="4000" b="1" i="1" dirty="0">
                <a:solidFill>
                  <a:srgbClr val="C00000"/>
                </a:solidFill>
                <a:latin typeface="+mn-lt"/>
                <a:cs typeface="+mn-cs"/>
              </a:rPr>
              <a:t>Корнем многочлена</a:t>
            </a:r>
            <a:r>
              <a:rPr lang="ru-RU" sz="4000" b="1" dirty="0">
                <a:solidFill>
                  <a:srgbClr val="C00000"/>
                </a:solidFill>
                <a:latin typeface="+mn-lt"/>
                <a:cs typeface="+mn-cs"/>
              </a:rPr>
              <a:t> </a:t>
            </a:r>
            <a:r>
              <a:rPr lang="ru-RU" sz="4000" b="1" dirty="0">
                <a:latin typeface="+mn-lt"/>
                <a:cs typeface="+mn-cs"/>
              </a:rPr>
              <a:t>называется значение переменной, при котором многочлен обращается в нуль.</a:t>
            </a:r>
            <a:endParaRPr lang="ru-RU" sz="3400" b="1" dirty="0">
              <a:latin typeface="+mn-lt"/>
              <a:cs typeface="+mn-cs"/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214313" y="3571875"/>
            <a:ext cx="8929687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ru-RU" sz="4000" b="1" dirty="0">
                <a:latin typeface="+mn-lt"/>
                <a:cs typeface="+mn-cs"/>
              </a:rPr>
              <a:t>Для того, чтобы найти</a:t>
            </a:r>
            <a:r>
              <a:rPr lang="ru-RU" sz="4000" b="1" i="1" dirty="0">
                <a:latin typeface="+mn-lt"/>
                <a:cs typeface="+mn-cs"/>
              </a:rPr>
              <a:t> </a:t>
            </a:r>
            <a:r>
              <a:rPr lang="ru-RU" sz="4000" b="1" i="1" dirty="0">
                <a:solidFill>
                  <a:srgbClr val="C00000"/>
                </a:solidFill>
                <a:latin typeface="+mn-lt"/>
                <a:cs typeface="+mn-cs"/>
              </a:rPr>
              <a:t>корни </a:t>
            </a:r>
            <a:r>
              <a:rPr lang="ru-RU" sz="4000" b="1" dirty="0">
                <a:latin typeface="+mn-lt"/>
                <a:cs typeface="+mn-cs"/>
              </a:rPr>
              <a:t>квадратного трёхчлена</a:t>
            </a:r>
            <a:r>
              <a:rPr lang="ru-RU" sz="4000" b="1" dirty="0">
                <a:solidFill>
                  <a:schemeClr val="folHlink"/>
                </a:solidFill>
                <a:latin typeface="+mn-lt"/>
                <a:cs typeface="+mn-cs"/>
              </a:rPr>
              <a:t> </a:t>
            </a:r>
            <a:r>
              <a:rPr lang="ru-RU" sz="4000" b="1" dirty="0">
                <a:solidFill>
                  <a:srgbClr val="C00000"/>
                </a:solidFill>
                <a:latin typeface="+mn-lt"/>
                <a:cs typeface="+mn-cs"/>
              </a:rPr>
              <a:t>ах</a:t>
            </a:r>
            <a:r>
              <a:rPr lang="ru-RU" sz="4000" b="1" baseline="30000" dirty="0">
                <a:solidFill>
                  <a:srgbClr val="C00000"/>
                </a:solidFill>
                <a:latin typeface="+mn-lt"/>
                <a:cs typeface="+mn-cs"/>
              </a:rPr>
              <a:t>2</a:t>
            </a:r>
            <a:r>
              <a:rPr lang="ru-RU" sz="4000" b="1" dirty="0">
                <a:solidFill>
                  <a:srgbClr val="C00000"/>
                </a:solidFill>
                <a:latin typeface="+mn-lt"/>
                <a:cs typeface="+mn-cs"/>
              </a:rPr>
              <a:t> +</a:t>
            </a:r>
            <a:r>
              <a:rPr lang="ru-RU" sz="4000" b="1" dirty="0" err="1">
                <a:solidFill>
                  <a:srgbClr val="C00000"/>
                </a:solidFill>
                <a:latin typeface="+mn-lt"/>
                <a:cs typeface="+mn-cs"/>
              </a:rPr>
              <a:t>вх</a:t>
            </a:r>
            <a:r>
              <a:rPr lang="ru-RU" sz="4000" b="1" dirty="0">
                <a:solidFill>
                  <a:srgbClr val="C00000"/>
                </a:solidFill>
                <a:latin typeface="+mn-lt"/>
                <a:cs typeface="+mn-cs"/>
              </a:rPr>
              <a:t> + с</a:t>
            </a:r>
            <a:r>
              <a:rPr lang="ru-RU" sz="4000" b="1" dirty="0">
                <a:latin typeface="+mn-lt"/>
                <a:cs typeface="+mn-cs"/>
              </a:rPr>
              <a:t>, надо решить квадратное уравнение </a:t>
            </a:r>
            <a:r>
              <a:rPr lang="ru-RU" sz="4000" b="1" dirty="0">
                <a:solidFill>
                  <a:srgbClr val="C00000"/>
                </a:solidFill>
                <a:latin typeface="+mn-lt"/>
                <a:cs typeface="+mn-cs"/>
              </a:rPr>
              <a:t>ах</a:t>
            </a:r>
            <a:r>
              <a:rPr lang="ru-RU" sz="4000" b="1" baseline="30000" dirty="0">
                <a:solidFill>
                  <a:srgbClr val="C00000"/>
                </a:solidFill>
                <a:latin typeface="+mn-lt"/>
                <a:cs typeface="+mn-cs"/>
              </a:rPr>
              <a:t>2</a:t>
            </a:r>
            <a:r>
              <a:rPr lang="ru-RU" sz="4000" b="1" dirty="0">
                <a:solidFill>
                  <a:srgbClr val="C00000"/>
                </a:solidFill>
                <a:latin typeface="+mn-lt"/>
                <a:cs typeface="+mn-cs"/>
              </a:rPr>
              <a:t> +</a:t>
            </a:r>
            <a:r>
              <a:rPr lang="ru-RU" sz="4000" b="1" dirty="0" err="1">
                <a:solidFill>
                  <a:srgbClr val="C00000"/>
                </a:solidFill>
                <a:latin typeface="+mn-lt"/>
                <a:cs typeface="+mn-cs"/>
              </a:rPr>
              <a:t>вх</a:t>
            </a:r>
            <a:r>
              <a:rPr lang="ru-RU" sz="4000" b="1" dirty="0">
                <a:solidFill>
                  <a:srgbClr val="C00000"/>
                </a:solidFill>
                <a:latin typeface="+mn-lt"/>
                <a:cs typeface="+mn-cs"/>
              </a:rPr>
              <a:t> + с = 0</a:t>
            </a:r>
            <a:r>
              <a:rPr lang="ru-RU" sz="4000" b="1" dirty="0">
                <a:solidFill>
                  <a:srgbClr val="000099"/>
                </a:solidFill>
                <a:latin typeface="+mn-lt"/>
                <a:cs typeface="+mn-cs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89</TotalTime>
  <Words>755</Words>
  <Application>Microsoft Office PowerPoint</Application>
  <PresentationFormat>Экран (4:3)</PresentationFormat>
  <Paragraphs>130</Paragraphs>
  <Slides>19</Slides>
  <Notes>9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19</vt:i4>
      </vt:variant>
    </vt:vector>
  </HeadingPairs>
  <TitlesOfParts>
    <vt:vector size="22" baseType="lpstr">
      <vt:lpstr>Воздушный поток</vt:lpstr>
      <vt:lpstr>Формула</vt:lpstr>
      <vt:lpstr>Equation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Корень квадратного трёхчлена</vt:lpstr>
      <vt:lpstr>Упростите выражение</vt:lpstr>
      <vt:lpstr>Разложение квадратного трехчлена  на множители</vt:lpstr>
      <vt:lpstr>Алгоритм разложение квадратного трёхчлена на множители</vt:lpstr>
      <vt:lpstr>Алгоритм разложение квадратного трёхчлена на множители</vt:lpstr>
      <vt:lpstr>Примеры:</vt:lpstr>
      <vt:lpstr>Примеры:</vt:lpstr>
      <vt:lpstr>Примеры:</vt:lpstr>
      <vt:lpstr>Найти подбором корни уравнения:</vt:lpstr>
      <vt:lpstr>Найти подбором корни уравнения: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</dc:creator>
  <cp:lastModifiedBy>User</cp:lastModifiedBy>
  <cp:revision>12</cp:revision>
  <dcterms:created xsi:type="dcterms:W3CDTF">2017-02-07T04:25:49Z</dcterms:created>
  <dcterms:modified xsi:type="dcterms:W3CDTF">2017-02-08T03:06:41Z</dcterms:modified>
</cp:coreProperties>
</file>