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1"/>
  </p:notesMasterIdLst>
  <p:sldIdLst>
    <p:sldId id="352" r:id="rId2"/>
    <p:sldId id="356" r:id="rId3"/>
    <p:sldId id="351" r:id="rId4"/>
    <p:sldId id="256" r:id="rId5"/>
    <p:sldId id="338" r:id="rId6"/>
    <p:sldId id="353" r:id="rId7"/>
    <p:sldId id="337" r:id="rId8"/>
    <p:sldId id="354" r:id="rId9"/>
    <p:sldId id="349" r:id="rId10"/>
    <p:sldId id="258" r:id="rId11"/>
    <p:sldId id="340" r:id="rId12"/>
    <p:sldId id="341" r:id="rId13"/>
    <p:sldId id="357" r:id="rId14"/>
    <p:sldId id="358" r:id="rId15"/>
    <p:sldId id="342" r:id="rId16"/>
    <p:sldId id="343" r:id="rId17"/>
    <p:sldId id="350" r:id="rId18"/>
    <p:sldId id="355" r:id="rId19"/>
    <p:sldId id="317" r:id="rId20"/>
  </p:sldIdLst>
  <p:sldSz cx="9144000" cy="6858000" type="screen4x3"/>
  <p:notesSz cx="6888163" cy="10020300"/>
  <p:custDataLst>
    <p:tags r:id="rId22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F703"/>
    <a:srgbClr val="CCFFFF"/>
    <a:srgbClr val="000066"/>
    <a:srgbClr val="CC0000"/>
    <a:srgbClr val="FFCCCC"/>
    <a:srgbClr val="00FFFF"/>
    <a:srgbClr val="99FF66"/>
    <a:srgbClr val="FFFF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6" autoAdjust="0"/>
    <p:restoredTop sz="92593" autoAdjust="0"/>
  </p:normalViewPr>
  <p:slideViewPr>
    <p:cSldViewPr>
      <p:cViewPr>
        <p:scale>
          <a:sx n="70" d="100"/>
          <a:sy n="70" d="100"/>
        </p:scale>
        <p:origin x="-13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09E209-307B-4CE7-85B9-405537877EBA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3E02722-D6B2-4E76-A0F4-5611F464E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76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5609B-6AD4-411F-AA49-2ED2C387DA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08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3D302-68E5-4506-9A96-14F7887CAC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86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F33F4-5EB4-4EBB-A889-3BAFE73227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39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82E65-5C3D-4712-AFB5-9FAC9B05A0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95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87E11-09D5-4487-876B-4E36ECA2E9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53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6D591-0146-4B01-B208-4FA16C39FB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33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95F76-5196-4C3B-847F-322B8AEFFB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21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F44E4-1270-41CD-AEAC-1D9EB2D2D4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77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633C1-0F9D-4020-97FC-48AF054363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8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45C34-5519-4B28-8565-BF454DB4FF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29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D2327-5211-4701-B25B-FC743C3325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9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01E8CA-DE71-481E-B672-3140B84AF0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15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&#1040;&#1090;&#1072;%20&#1199;&#1084;&#1110;&#1090;&#1110;%20&#1087;&#1088;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161"/>
            <a:ext cx="9208813" cy="68078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12" y="1305341"/>
            <a:ext cx="914237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Ақпанның сегізі</a:t>
            </a:r>
          </a:p>
          <a:p>
            <a:pPr algn="ctr"/>
            <a:endParaRPr lang="kk-KZ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Сынып жұмысы</a:t>
            </a:r>
          </a:p>
          <a:p>
            <a:pPr algn="ctr"/>
            <a:endParaRPr lang="kk-KZ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Кезектес  салалас құрмалас  </a:t>
            </a:r>
            <a:endParaRPr lang="kk-KZ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66FF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0" y="2205038"/>
            <a:ext cx="4630738" cy="4032250"/>
          </a:xfrm>
          <a:custGeom>
            <a:avLst/>
            <a:gdLst>
              <a:gd name="T0" fmla="*/ 1584325 w 21600"/>
              <a:gd name="T1" fmla="*/ 0 h 21600"/>
              <a:gd name="T2" fmla="*/ 464002 w 21600"/>
              <a:gd name="T3" fmla="*/ 421693 h 21600"/>
              <a:gd name="T4" fmla="*/ 0 w 21600"/>
              <a:gd name="T5" fmla="*/ 1439863 h 21600"/>
              <a:gd name="T6" fmla="*/ 464002 w 21600"/>
              <a:gd name="T7" fmla="*/ 2458032 h 21600"/>
              <a:gd name="T8" fmla="*/ 1584325 w 21600"/>
              <a:gd name="T9" fmla="*/ 2879725 h 21600"/>
              <a:gd name="T10" fmla="*/ 2704648 w 21600"/>
              <a:gd name="T11" fmla="*/ 2458032 h 21600"/>
              <a:gd name="T12" fmla="*/ 3168650 w 21600"/>
              <a:gd name="T13" fmla="*/ 1439863 h 21600"/>
              <a:gd name="T14" fmla="*/ 2704648 w 21600"/>
              <a:gd name="T15" fmla="*/ 42169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49" y="10800"/>
                </a:moveTo>
                <a:cubicBezTo>
                  <a:pt x="649" y="16406"/>
                  <a:pt x="5194" y="20951"/>
                  <a:pt x="10800" y="20951"/>
                </a:cubicBezTo>
                <a:cubicBezTo>
                  <a:pt x="16406" y="20951"/>
                  <a:pt x="20951" y="16406"/>
                  <a:pt x="20951" y="10800"/>
                </a:cubicBezTo>
                <a:cubicBezTo>
                  <a:pt x="20951" y="5194"/>
                  <a:pt x="16406" y="649"/>
                  <a:pt x="10800" y="649"/>
                </a:cubicBezTo>
                <a:cubicBezTo>
                  <a:pt x="5194" y="649"/>
                  <a:pt x="649" y="5194"/>
                  <a:pt x="649" y="10800"/>
                </a:cubicBez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ru-RU" sz="32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23" name="AutoShape 17"/>
          <p:cNvSpPr>
            <a:spLocks noChangeArrowheads="1"/>
          </p:cNvSpPr>
          <p:nvPr/>
        </p:nvSpPr>
        <p:spPr bwMode="auto">
          <a:xfrm>
            <a:off x="4643438" y="2133600"/>
            <a:ext cx="4500562" cy="3887788"/>
          </a:xfrm>
          <a:custGeom>
            <a:avLst/>
            <a:gdLst>
              <a:gd name="T0" fmla="*/ 1584325 w 21600"/>
              <a:gd name="T1" fmla="*/ 0 h 21600"/>
              <a:gd name="T2" fmla="*/ 464002 w 21600"/>
              <a:gd name="T3" fmla="*/ 421693 h 21600"/>
              <a:gd name="T4" fmla="*/ 0 w 21600"/>
              <a:gd name="T5" fmla="*/ 1439863 h 21600"/>
              <a:gd name="T6" fmla="*/ 464002 w 21600"/>
              <a:gd name="T7" fmla="*/ 2458032 h 21600"/>
              <a:gd name="T8" fmla="*/ 1584325 w 21600"/>
              <a:gd name="T9" fmla="*/ 2879725 h 21600"/>
              <a:gd name="T10" fmla="*/ 2704648 w 21600"/>
              <a:gd name="T11" fmla="*/ 2458032 h 21600"/>
              <a:gd name="T12" fmla="*/ 3168650 w 21600"/>
              <a:gd name="T13" fmla="*/ 1439863 h 21600"/>
              <a:gd name="T14" fmla="*/ 2704648 w 21600"/>
              <a:gd name="T15" fmla="*/ 42169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49" y="10800"/>
                </a:moveTo>
                <a:cubicBezTo>
                  <a:pt x="649" y="16406"/>
                  <a:pt x="5194" y="20951"/>
                  <a:pt x="10800" y="20951"/>
                </a:cubicBezTo>
                <a:cubicBezTo>
                  <a:pt x="16406" y="20951"/>
                  <a:pt x="20951" y="16406"/>
                  <a:pt x="20951" y="10800"/>
                </a:cubicBezTo>
                <a:cubicBezTo>
                  <a:pt x="20951" y="5194"/>
                  <a:pt x="16406" y="649"/>
                  <a:pt x="10800" y="649"/>
                </a:cubicBezTo>
                <a:cubicBezTo>
                  <a:pt x="5194" y="649"/>
                  <a:pt x="649" y="5194"/>
                  <a:pt x="649" y="10800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ru-RU" sz="32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0" name="Стрелка вниз 29"/>
          <p:cNvSpPr>
            <a:spLocks noChangeArrowheads="1"/>
          </p:cNvSpPr>
          <p:nvPr/>
        </p:nvSpPr>
        <p:spPr bwMode="auto">
          <a:xfrm rot="-2775424">
            <a:off x="5867400" y="1557338"/>
            <a:ext cx="428625" cy="7143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" name="Стрелка вниз 31"/>
          <p:cNvSpPr>
            <a:spLocks noChangeArrowheads="1"/>
          </p:cNvSpPr>
          <p:nvPr/>
        </p:nvSpPr>
        <p:spPr bwMode="auto">
          <a:xfrm rot="2527178">
            <a:off x="2771775" y="1700213"/>
            <a:ext cx="428625" cy="7143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" name="_s1036"/>
          <p:cNvSpPr>
            <a:spLocks noChangeArrowheads="1"/>
          </p:cNvSpPr>
          <p:nvPr/>
        </p:nvSpPr>
        <p:spPr bwMode="auto">
          <a:xfrm>
            <a:off x="1763713" y="333375"/>
            <a:ext cx="5734050" cy="1143000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1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kk-KZ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Ережесі</a:t>
            </a:r>
            <a:endParaRPr lang="kk-KZ" sz="3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150456" y="2874495"/>
            <a:ext cx="420552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dirty="0" err="1">
                <a:solidFill>
                  <a:srgbClr val="7030A0"/>
                </a:solidFill>
              </a:rPr>
              <a:t>Құрамындағы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жай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сөйлемдері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арқылы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берілген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істің</a:t>
            </a:r>
            <a:r>
              <a:rPr lang="ru-RU" sz="2400" dirty="0">
                <a:solidFill>
                  <a:srgbClr val="7030A0"/>
                </a:solidFill>
              </a:rPr>
              <a:t>, </a:t>
            </a:r>
            <a:r>
              <a:rPr lang="ru-RU" sz="2400" dirty="0" err="1">
                <a:solidFill>
                  <a:srgbClr val="7030A0"/>
                </a:solidFill>
              </a:rPr>
              <a:t>оқиғаның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кезектесіп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келуін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білдіретін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салалас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құрмаластың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түрін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кезектес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салалас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құрмалас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дейміз</a:t>
            </a:r>
            <a:r>
              <a:rPr lang="ru-RU" sz="2400" dirty="0">
                <a:solidFill>
                  <a:srgbClr val="7030A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sz="2400" dirty="0"/>
          </a:p>
        </p:txBody>
      </p:sp>
      <p:sp>
        <p:nvSpPr>
          <p:cNvPr id="8200" name="Text Box 14"/>
          <p:cNvSpPr txBox="1">
            <a:spLocks noChangeArrowheads="1"/>
          </p:cNvSpPr>
          <p:nvPr/>
        </p:nvSpPr>
        <p:spPr bwMode="auto">
          <a:xfrm>
            <a:off x="4630738" y="2738666"/>
            <a:ext cx="440575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800" dirty="0" err="1">
                <a:solidFill>
                  <a:srgbClr val="7030A0"/>
                </a:solidFill>
              </a:rPr>
              <a:t>Жалғаулық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dirty="0" err="1" smtClean="0">
                <a:solidFill>
                  <a:srgbClr val="7030A0"/>
                </a:solidFill>
              </a:rPr>
              <a:t>шылаулары</a:t>
            </a:r>
            <a:r>
              <a:rPr lang="ru-RU" sz="2800" dirty="0">
                <a:solidFill>
                  <a:srgbClr val="7030A0"/>
                </a:solidFill>
              </a:rPr>
              <a:t>: </a:t>
            </a:r>
            <a:r>
              <a:rPr lang="ru-RU" sz="2800" dirty="0" err="1">
                <a:solidFill>
                  <a:srgbClr val="7030A0"/>
                </a:solidFill>
              </a:rPr>
              <a:t>бірде</a:t>
            </a:r>
            <a:r>
              <a:rPr lang="ru-RU" sz="2800" dirty="0">
                <a:solidFill>
                  <a:srgbClr val="7030A0"/>
                </a:solidFill>
              </a:rPr>
              <a:t>, </a:t>
            </a:r>
            <a:r>
              <a:rPr lang="ru-RU" sz="2800" dirty="0" err="1">
                <a:solidFill>
                  <a:srgbClr val="7030A0"/>
                </a:solidFill>
              </a:rPr>
              <a:t>біресе</a:t>
            </a:r>
            <a:r>
              <a:rPr lang="ru-RU" sz="2800" dirty="0">
                <a:solidFill>
                  <a:srgbClr val="7030A0"/>
                </a:solidFill>
              </a:rPr>
              <a:t>, </a:t>
            </a:r>
            <a:r>
              <a:rPr lang="ru-RU" sz="2800" dirty="0" err="1">
                <a:solidFill>
                  <a:srgbClr val="7030A0"/>
                </a:solidFill>
              </a:rPr>
              <a:t>кейде</a:t>
            </a:r>
            <a:r>
              <a:rPr lang="ru-RU" sz="2800" dirty="0">
                <a:solidFill>
                  <a:srgbClr val="7030A0"/>
                </a:solidFill>
              </a:rPr>
              <a:t>.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 err="1">
                <a:solidFill>
                  <a:srgbClr val="7030A0"/>
                </a:solidFill>
              </a:rPr>
              <a:t>Тыныс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белгілері</a:t>
            </a:r>
            <a:r>
              <a:rPr lang="ru-RU" sz="2800" dirty="0">
                <a:solidFill>
                  <a:srgbClr val="7030A0"/>
                </a:solidFill>
              </a:rPr>
              <a:t>: </a:t>
            </a:r>
            <a:r>
              <a:rPr lang="ru-RU" sz="2800" dirty="0" err="1">
                <a:solidFill>
                  <a:srgbClr val="7030A0"/>
                </a:solidFill>
              </a:rPr>
              <a:t>алаларына</a:t>
            </a:r>
            <a:r>
              <a:rPr lang="ru-RU" sz="2800" dirty="0">
                <a:solidFill>
                  <a:srgbClr val="7030A0"/>
                </a:solidFill>
              </a:rPr>
              <a:t> тек </a:t>
            </a:r>
            <a:r>
              <a:rPr lang="ru-RU" sz="2800" dirty="0" err="1">
                <a:solidFill>
                  <a:srgbClr val="7030A0"/>
                </a:solidFill>
              </a:rPr>
              <a:t>қана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dirty="0" err="1" smtClean="0">
                <a:solidFill>
                  <a:srgbClr val="7030A0"/>
                </a:solidFill>
              </a:rPr>
              <a:t>үтір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қойылады</a:t>
            </a:r>
            <a:r>
              <a:rPr lang="ru-RU" sz="2800" dirty="0">
                <a:solidFill>
                  <a:srgbClr val="7030A0"/>
                </a:solidFill>
              </a:rPr>
              <a:t>.</a:t>
            </a:r>
            <a:br>
              <a:rPr lang="ru-RU" sz="2800" dirty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0" name="AutoShape 24"/>
          <p:cNvSpPr>
            <a:spLocks noChangeArrowheads="1"/>
          </p:cNvSpPr>
          <p:nvPr/>
        </p:nvSpPr>
        <p:spPr bwMode="auto">
          <a:xfrm rot="-5400000">
            <a:off x="-2853532" y="2853528"/>
            <a:ext cx="6858001" cy="1150938"/>
          </a:xfrm>
          <a:prstGeom prst="octagon">
            <a:avLst>
              <a:gd name="adj" fmla="val 12694"/>
            </a:avLst>
          </a:prstGeom>
          <a:gradFill rotWithShape="1">
            <a:gsLst>
              <a:gs pos="0">
                <a:schemeClr val="bg1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vert="eaVert" wrap="none" anchor="ctr"/>
          <a:lstStyle/>
          <a:p>
            <a:pPr algn="ctr" eaLnBrk="1" hangingPunct="1"/>
            <a:endParaRPr lang="kk-KZ" sz="2800" b="1" dirty="0" smtClean="0">
              <a:solidFill>
                <a:srgbClr val="0000FF"/>
              </a:solidFill>
              <a:latin typeface="Castellar" pitchFamily="18" charset="0"/>
            </a:endParaRPr>
          </a:p>
          <a:p>
            <a:pPr algn="ctr" eaLnBrk="1" hangingPunct="1"/>
            <a:r>
              <a:rPr lang="kk-KZ" sz="2800" b="1" dirty="0" smtClean="0">
                <a:solidFill>
                  <a:srgbClr val="0000FF"/>
                </a:solidFill>
                <a:latin typeface="Castellar" pitchFamily="18" charset="0"/>
              </a:rPr>
              <a:t>К</a:t>
            </a:r>
          </a:p>
          <a:p>
            <a:pPr algn="ctr" eaLnBrk="1" hangingPunct="1"/>
            <a:r>
              <a:rPr lang="kk-KZ" sz="2800" b="1" dirty="0" smtClean="0">
                <a:solidFill>
                  <a:srgbClr val="0000FF"/>
                </a:solidFill>
                <a:latin typeface="Castellar" pitchFamily="18" charset="0"/>
              </a:rPr>
              <a:t>Е</a:t>
            </a:r>
          </a:p>
          <a:p>
            <a:pPr algn="ctr" eaLnBrk="1" hangingPunct="1"/>
            <a:r>
              <a:rPr lang="kk-KZ" sz="2800" b="1" dirty="0" smtClean="0">
                <a:solidFill>
                  <a:srgbClr val="0000FF"/>
                </a:solidFill>
                <a:latin typeface="Castellar" pitchFamily="18" charset="0"/>
              </a:rPr>
              <a:t>З</a:t>
            </a:r>
          </a:p>
          <a:p>
            <a:pPr algn="ctr" eaLnBrk="1" hangingPunct="1"/>
            <a:r>
              <a:rPr lang="kk-KZ" sz="2800" b="1" dirty="0" smtClean="0">
                <a:solidFill>
                  <a:srgbClr val="0000FF"/>
                </a:solidFill>
                <a:latin typeface="Castellar" pitchFamily="18" charset="0"/>
              </a:rPr>
              <a:t>Е</a:t>
            </a:r>
          </a:p>
          <a:p>
            <a:pPr algn="ctr" eaLnBrk="1" hangingPunct="1"/>
            <a:r>
              <a:rPr lang="kk-KZ" sz="2800" b="1" dirty="0" smtClean="0">
                <a:solidFill>
                  <a:srgbClr val="0000FF"/>
                </a:solidFill>
                <a:latin typeface="Castellar" pitchFamily="18" charset="0"/>
              </a:rPr>
              <a:t>К</a:t>
            </a:r>
          </a:p>
          <a:p>
            <a:pPr algn="ctr" eaLnBrk="1" hangingPunct="1"/>
            <a:r>
              <a:rPr lang="kk-KZ" sz="2800" b="1" dirty="0" smtClean="0">
                <a:solidFill>
                  <a:srgbClr val="0000FF"/>
                </a:solidFill>
                <a:latin typeface="Castellar" pitchFamily="18" charset="0"/>
              </a:rPr>
              <a:t>Т</a:t>
            </a:r>
          </a:p>
          <a:p>
            <a:pPr algn="ctr" eaLnBrk="1" hangingPunct="1"/>
            <a:r>
              <a:rPr lang="kk-KZ" sz="2800" b="1" dirty="0" smtClean="0">
                <a:solidFill>
                  <a:srgbClr val="0000FF"/>
                </a:solidFill>
                <a:latin typeface="Castellar" pitchFamily="18" charset="0"/>
              </a:rPr>
              <a:t>Е</a:t>
            </a:r>
          </a:p>
          <a:p>
            <a:pPr algn="ctr" eaLnBrk="1" hangingPunct="1"/>
            <a:r>
              <a:rPr lang="kk-KZ" sz="2800" b="1" dirty="0" smtClean="0">
                <a:solidFill>
                  <a:srgbClr val="0000FF"/>
                </a:solidFill>
                <a:latin typeface="Castellar" pitchFamily="18" charset="0"/>
              </a:rPr>
              <a:t>С</a:t>
            </a:r>
          </a:p>
          <a:p>
            <a:pPr algn="ctr" eaLnBrk="1" hangingPunct="1"/>
            <a:r>
              <a:rPr lang="kk-KZ" sz="2800" b="1" dirty="0" smtClean="0">
                <a:solidFill>
                  <a:srgbClr val="0000FF"/>
                </a:solidFill>
                <a:latin typeface="Castellar" pitchFamily="18" charset="0"/>
              </a:rPr>
              <a:t>- </a:t>
            </a:r>
          </a:p>
          <a:p>
            <a:pPr algn="ctr" eaLnBrk="1" hangingPunct="1"/>
            <a:r>
              <a:rPr lang="kk-KZ" sz="2800" b="1" dirty="0" smtClean="0">
                <a:solidFill>
                  <a:srgbClr val="0000FF"/>
                </a:solidFill>
                <a:latin typeface="Castellar" pitchFamily="18" charset="0"/>
              </a:rPr>
              <a:t>С</a:t>
            </a:r>
          </a:p>
          <a:p>
            <a:pPr algn="ctr" eaLnBrk="1" hangingPunct="1"/>
            <a:r>
              <a:rPr lang="kk-KZ" sz="2800" b="1" dirty="0" smtClean="0">
                <a:solidFill>
                  <a:srgbClr val="0000FF"/>
                </a:solidFill>
                <a:latin typeface="Castellar" pitchFamily="18" charset="0"/>
              </a:rPr>
              <a:t>А</a:t>
            </a:r>
          </a:p>
          <a:p>
            <a:pPr algn="ctr" eaLnBrk="1" hangingPunct="1"/>
            <a:r>
              <a:rPr lang="kk-KZ" sz="2800" b="1" dirty="0" smtClean="0">
                <a:solidFill>
                  <a:srgbClr val="0000FF"/>
                </a:solidFill>
                <a:latin typeface="Castellar" pitchFamily="18" charset="0"/>
              </a:rPr>
              <a:t>Л</a:t>
            </a:r>
          </a:p>
          <a:p>
            <a:pPr algn="ctr" eaLnBrk="1" hangingPunct="1"/>
            <a:r>
              <a:rPr lang="kk-KZ" sz="2800" b="1" dirty="0" smtClean="0">
                <a:solidFill>
                  <a:srgbClr val="0000FF"/>
                </a:solidFill>
                <a:latin typeface="Castellar" pitchFamily="18" charset="0"/>
              </a:rPr>
              <a:t>А</a:t>
            </a:r>
          </a:p>
          <a:p>
            <a:pPr algn="ctr" eaLnBrk="1" hangingPunct="1"/>
            <a:r>
              <a:rPr lang="kk-KZ" sz="2800" b="1" dirty="0" smtClean="0">
                <a:solidFill>
                  <a:srgbClr val="0000FF"/>
                </a:solidFill>
                <a:latin typeface="Castellar" pitchFamily="18" charset="0"/>
              </a:rPr>
              <a:t>Л</a:t>
            </a:r>
          </a:p>
          <a:p>
            <a:pPr algn="ctr" eaLnBrk="1" hangingPunct="1"/>
            <a:r>
              <a:rPr lang="kk-KZ" sz="2800" b="1" dirty="0" smtClean="0">
                <a:solidFill>
                  <a:srgbClr val="0000FF"/>
                </a:solidFill>
                <a:latin typeface="Castellar" pitchFamily="18" charset="0"/>
              </a:rPr>
              <a:t>А</a:t>
            </a:r>
          </a:p>
          <a:p>
            <a:pPr algn="ctr" eaLnBrk="1" hangingPunct="1"/>
            <a:r>
              <a:rPr lang="kk-KZ" sz="2800" b="1" dirty="0" smtClean="0">
                <a:solidFill>
                  <a:srgbClr val="0000FF"/>
                </a:solidFill>
                <a:latin typeface="Castellar" pitchFamily="18" charset="0"/>
              </a:rPr>
              <a:t>С</a:t>
            </a:r>
          </a:p>
          <a:p>
            <a:pPr algn="ctr" eaLnBrk="1" hangingPunct="1"/>
            <a:endParaRPr lang="ru-RU" b="1" dirty="0">
              <a:solidFill>
                <a:srgbClr val="0000FF"/>
              </a:solidFill>
              <a:latin typeface="Castellar" pitchFamily="18" charset="0"/>
            </a:endParaRPr>
          </a:p>
        </p:txBody>
      </p:sp>
      <p:sp>
        <p:nvSpPr>
          <p:cNvPr id="2" name="AutoShape 24"/>
          <p:cNvSpPr>
            <a:spLocks noChangeArrowheads="1"/>
          </p:cNvSpPr>
          <p:nvPr/>
        </p:nvSpPr>
        <p:spPr bwMode="auto">
          <a:xfrm>
            <a:off x="2544763" y="620713"/>
            <a:ext cx="6599236" cy="9366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kk-KZ" sz="2800" b="1" dirty="0" smtClean="0">
                <a:solidFill>
                  <a:srgbClr val="000066"/>
                </a:solidFill>
              </a:rPr>
              <a:t>Жай сөйлемдер арқылы 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3" name="AutoShape 24"/>
          <p:cNvSpPr>
            <a:spLocks noChangeArrowheads="1"/>
          </p:cNvSpPr>
          <p:nvPr/>
        </p:nvSpPr>
        <p:spPr bwMode="auto">
          <a:xfrm>
            <a:off x="2411414" y="1989138"/>
            <a:ext cx="6732586" cy="973137"/>
          </a:xfrm>
          <a:prstGeom prst="octagon">
            <a:avLst>
              <a:gd name="adj" fmla="val 27667"/>
            </a:avLst>
          </a:prstGeom>
          <a:gradFill rotWithShape="1">
            <a:gsLst>
              <a:gs pos="0">
                <a:schemeClr val="bg1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/>
            <a:r>
              <a:rPr lang="kk-KZ" sz="2400" b="1" dirty="0" smtClean="0">
                <a:solidFill>
                  <a:srgbClr val="000066"/>
                </a:solidFill>
              </a:rPr>
              <a:t>Не,кейде,бірде,біресе </a:t>
            </a:r>
            <a:r>
              <a:rPr lang="kk-KZ" sz="2400" b="1" dirty="0">
                <a:solidFill>
                  <a:srgbClr val="000066"/>
                </a:solidFill>
              </a:rPr>
              <a:t>шылаулары арқылы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4" name="AutoShape 24"/>
          <p:cNvSpPr>
            <a:spLocks noChangeArrowheads="1"/>
          </p:cNvSpPr>
          <p:nvPr/>
        </p:nvSpPr>
        <p:spPr bwMode="auto">
          <a:xfrm>
            <a:off x="2411413" y="3430588"/>
            <a:ext cx="6732586" cy="10080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kk-KZ" sz="2300" b="1" dirty="0" smtClean="0">
                <a:solidFill>
                  <a:srgbClr val="000066"/>
                </a:solidFill>
              </a:rPr>
              <a:t>Істің, оқиғаның кезектесіп келуі</a:t>
            </a:r>
            <a:endParaRPr lang="ru-RU" sz="2300" b="1" dirty="0">
              <a:solidFill>
                <a:srgbClr val="000066"/>
              </a:solidFill>
            </a:endParaRPr>
          </a:p>
        </p:txBody>
      </p:sp>
      <p:sp>
        <p:nvSpPr>
          <p:cNvPr id="5" name="AutoShape 24"/>
          <p:cNvSpPr>
            <a:spLocks noChangeArrowheads="1"/>
          </p:cNvSpPr>
          <p:nvPr/>
        </p:nvSpPr>
        <p:spPr bwMode="auto">
          <a:xfrm>
            <a:off x="2411413" y="5084763"/>
            <a:ext cx="6516687" cy="865187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/>
            <a:r>
              <a:rPr lang="kk-KZ" sz="2400" b="1" dirty="0" smtClean="0">
                <a:solidFill>
                  <a:srgbClr val="000066"/>
                </a:solidFill>
              </a:rPr>
              <a:t> Кезектес мәнді  жалғаулық шылаулар</a:t>
            </a:r>
          </a:p>
          <a:p>
            <a:pPr eaLnBrk="1" hangingPunct="1"/>
            <a:r>
              <a:rPr lang="kk-KZ" sz="2400" b="1" dirty="0" smtClean="0">
                <a:solidFill>
                  <a:srgbClr val="000066"/>
                </a:solidFill>
              </a:rPr>
              <a:t> арқылы</a:t>
            </a:r>
            <a:endParaRPr lang="ru-RU" sz="2400" b="1" dirty="0">
              <a:solidFill>
                <a:srgbClr val="000066"/>
              </a:solidFill>
            </a:endParaRPr>
          </a:p>
        </p:txBody>
      </p:sp>
      <p:cxnSp>
        <p:nvCxnSpPr>
          <p:cNvPr id="48146" name="AutoShape 18"/>
          <p:cNvCxnSpPr>
            <a:cxnSpLocks noChangeShapeType="1"/>
          </p:cNvCxnSpPr>
          <p:nvPr/>
        </p:nvCxnSpPr>
        <p:spPr bwMode="auto">
          <a:xfrm flipV="1">
            <a:off x="1150938" y="1089025"/>
            <a:ext cx="1343025" cy="2052638"/>
          </a:xfrm>
          <a:prstGeom prst="straightConnector1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18"/>
          <p:cNvCxnSpPr>
            <a:cxnSpLocks noChangeShapeType="1"/>
          </p:cNvCxnSpPr>
          <p:nvPr/>
        </p:nvCxnSpPr>
        <p:spPr bwMode="auto">
          <a:xfrm flipV="1">
            <a:off x="1150938" y="2474913"/>
            <a:ext cx="1260475" cy="666750"/>
          </a:xfrm>
          <a:prstGeom prst="straightConnector1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18"/>
          <p:cNvCxnSpPr>
            <a:cxnSpLocks noChangeShapeType="1"/>
          </p:cNvCxnSpPr>
          <p:nvPr/>
        </p:nvCxnSpPr>
        <p:spPr bwMode="auto">
          <a:xfrm>
            <a:off x="1150938" y="3141663"/>
            <a:ext cx="1189037" cy="792162"/>
          </a:xfrm>
          <a:prstGeom prst="straightConnector1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18"/>
          <p:cNvCxnSpPr>
            <a:cxnSpLocks noChangeShapeType="1"/>
          </p:cNvCxnSpPr>
          <p:nvPr/>
        </p:nvCxnSpPr>
        <p:spPr bwMode="auto">
          <a:xfrm>
            <a:off x="1150938" y="3141663"/>
            <a:ext cx="1260475" cy="2376487"/>
          </a:xfrm>
          <a:prstGeom prst="straightConnector1">
            <a:avLst/>
          </a:prstGeom>
          <a:noFill/>
          <a:ln w="349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0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k-KZ" sz="4800" b="1" dirty="0" smtClean="0">
                <a:solidFill>
                  <a:srgbClr val="FF3300"/>
                </a:solidFill>
              </a:rPr>
              <a:t>Жеке және топтық жұмыс</a:t>
            </a:r>
            <a:endParaRPr lang="ru-RU" sz="4800" b="1" dirty="0" smtClean="0">
              <a:solidFill>
                <a:srgbClr val="FF3300"/>
              </a:solidFill>
            </a:endParaRPr>
          </a:p>
        </p:txBody>
      </p:sp>
      <p:pic>
        <p:nvPicPr>
          <p:cNvPr id="4" name="Picture 8" descr="WHICHB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82206"/>
            <a:ext cx="609600" cy="361950"/>
          </a:xfrm>
          <a:noFill/>
        </p:spPr>
      </p:pic>
      <p:sp>
        <p:nvSpPr>
          <p:cNvPr id="12295" name="Rectangle 5"/>
          <p:cNvSpPr>
            <a:spLocks noChangeArrowheads="1"/>
          </p:cNvSpPr>
          <p:nvPr/>
        </p:nvSpPr>
        <p:spPr bwMode="auto">
          <a:xfrm>
            <a:off x="396875" y="1530350"/>
            <a:ext cx="8424863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/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875" y="1530350"/>
            <a:ext cx="87471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kk-K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118- </a:t>
            </a:r>
            <a:r>
              <a:rPr lang="kk-K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жаттығу.</a:t>
            </a:r>
          </a:p>
          <a:p>
            <a:pPr algn="ctr" eaLnBrk="1" hangingPunct="1"/>
            <a:r>
              <a:rPr lang="kk-K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Берілген жай сөйлемдерді  мағыналарына қарай топтастырып , кезектес салалас етіп құраңдар</a:t>
            </a:r>
            <a:endParaRPr lang="kk-K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0308" y="4087371"/>
            <a:ext cx="7260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Әр топқа екі сөйлем.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Без имени-1копиров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792" y="667116"/>
            <a:ext cx="8862426" cy="57554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kk-KZ" sz="3600" b="1" dirty="0" smtClean="0">
                <a:ln/>
                <a:solidFill>
                  <a:srgbClr val="FFFF00"/>
                </a:solidFill>
              </a:rPr>
              <a:t>117-жаттығу.</a:t>
            </a:r>
          </a:p>
          <a:p>
            <a:pPr algn="ctr"/>
            <a:r>
              <a:rPr lang="kk-KZ" sz="3600" b="1" cap="none" spc="0" dirty="0" smtClean="0">
                <a:ln/>
                <a:solidFill>
                  <a:srgbClr val="FFFF00"/>
                </a:solidFill>
                <a:effectLst/>
              </a:rPr>
              <a:t>Баяндауыштарын тиянақты </a:t>
            </a:r>
            <a:r>
              <a:rPr lang="kk-KZ" sz="3600" b="1" dirty="0" smtClean="0">
                <a:ln/>
                <a:solidFill>
                  <a:srgbClr val="FFFF00"/>
                </a:solidFill>
              </a:rPr>
              <a:t>етіп, </a:t>
            </a:r>
          </a:p>
          <a:p>
            <a:pPr algn="ctr"/>
            <a:r>
              <a:rPr lang="kk-KZ" sz="3600" b="1" dirty="0" smtClean="0">
                <a:ln/>
                <a:solidFill>
                  <a:srgbClr val="FFFF00"/>
                </a:solidFill>
              </a:rPr>
              <a:t>сөйлемдерді салыстыра </a:t>
            </a:r>
          </a:p>
          <a:p>
            <a:pPr algn="ctr"/>
            <a:r>
              <a:rPr lang="kk-KZ" sz="3600" b="1" dirty="0" smtClean="0">
                <a:ln/>
                <a:solidFill>
                  <a:srgbClr val="FFFF00"/>
                </a:solidFill>
              </a:rPr>
              <a:t>бйланыстырыңдар.</a:t>
            </a:r>
          </a:p>
          <a:p>
            <a:pPr algn="ctr"/>
            <a:r>
              <a:rPr lang="kk-KZ" sz="2800" b="1" dirty="0" smtClean="0">
                <a:ln/>
                <a:solidFill>
                  <a:srgbClr val="20F7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1-топ.  Бірде ұрыса отырып, бірде ақыл айтып,</a:t>
            </a:r>
          </a:p>
          <a:p>
            <a:pPr algn="ctr"/>
            <a:r>
              <a:rPr lang="kk-KZ" sz="2800" b="1" dirty="0">
                <a:ln/>
                <a:solidFill>
                  <a:srgbClr val="20F7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kk-KZ" sz="2800" b="1" dirty="0" smtClean="0">
                <a:ln/>
                <a:solidFill>
                  <a:srgbClr val="20F7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кеуін де кінәлі қылды.</a:t>
            </a:r>
          </a:p>
          <a:p>
            <a:r>
              <a:rPr lang="kk-KZ" sz="2800" b="1" dirty="0" smtClean="0">
                <a:ln/>
                <a:solidFill>
                  <a:srgbClr val="20F7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r>
              <a:rPr lang="kk-KZ" sz="2800" b="1" dirty="0" smtClean="0">
                <a:ln/>
                <a:solidFill>
                  <a:srgbClr val="20F7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2-топ. Біресе басымен үйді нұсқап, біресе </a:t>
            </a:r>
          </a:p>
          <a:p>
            <a:r>
              <a:rPr lang="kk-KZ" sz="2800" b="1" dirty="0" smtClean="0">
                <a:ln/>
                <a:solidFill>
                  <a:srgbClr val="20F7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сақалымен  шанада жатқан әйелді нұсқады.</a:t>
            </a:r>
          </a:p>
          <a:p>
            <a:endParaRPr lang="kk-KZ" sz="2800" b="1" cap="none" spc="0" dirty="0" smtClean="0">
              <a:ln/>
              <a:solidFill>
                <a:srgbClr val="20F7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k-KZ" sz="2800" b="1" cap="none" spc="0" dirty="0" smtClean="0">
                <a:ln/>
                <a:solidFill>
                  <a:srgbClr val="20F7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3-топ. Бірде ол ақтарыла салатындай жақын </a:t>
            </a:r>
          </a:p>
          <a:p>
            <a:r>
              <a:rPr lang="kk-KZ" sz="2800" b="1" dirty="0">
                <a:ln/>
                <a:solidFill>
                  <a:srgbClr val="20F7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sz="2800" b="1" dirty="0" smtClean="0">
                <a:ln/>
                <a:solidFill>
                  <a:srgbClr val="20F7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sz="2800" b="1" cap="none" spc="0" dirty="0" smtClean="0">
                <a:ln/>
                <a:solidFill>
                  <a:srgbClr val="20F7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көрініп, бірде салқын тартып алыстап кетеді.</a:t>
            </a:r>
            <a:endParaRPr lang="ru-RU" sz="2800" b="1" cap="none" spc="0" dirty="0">
              <a:ln/>
              <a:solidFill>
                <a:srgbClr val="20F7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FF3300"/>
                </a:solidFill>
              </a:rPr>
              <a:t>Топтық </a:t>
            </a:r>
            <a:r>
              <a:rPr lang="kk-KZ" sz="4000" b="1" dirty="0">
                <a:solidFill>
                  <a:srgbClr val="FF3300"/>
                </a:solidFill>
              </a:rPr>
              <a:t>жұмыс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2313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Без имени-1копирова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10"/>
            <a:ext cx="9144000" cy="68325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69067" y="980728"/>
            <a:ext cx="7350795" cy="46166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kk-KZ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Сергіту сәті</a:t>
            </a:r>
          </a:p>
          <a:p>
            <a:pPr algn="ctr"/>
            <a:endParaRPr lang="kk-KZ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kk-KZ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Гитарамен орындалған</a:t>
            </a:r>
          </a:p>
          <a:p>
            <a:pPr algn="ctr"/>
            <a:r>
              <a:rPr lang="kk-KZ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поппури</a:t>
            </a:r>
          </a:p>
          <a:p>
            <a:pPr algn="ctr"/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9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FF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6"/>
          <p:cNvSpPr>
            <a:spLocks noGrp="1" noChangeArrowheads="1"/>
          </p:cNvSpPr>
          <p:nvPr>
            <p:ph type="title"/>
          </p:nvPr>
        </p:nvSpPr>
        <p:spPr>
          <a:xfrm>
            <a:off x="1185863" y="1782763"/>
            <a:ext cx="6699250" cy="1358900"/>
          </a:xfrm>
        </p:spPr>
        <p:txBody>
          <a:bodyPr/>
          <a:lstStyle/>
          <a:p>
            <a:pPr marL="838200" indent="-838200"/>
            <a:endParaRPr lang="ru-RU" sz="4000" dirty="0" smtClean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60350"/>
            <a:ext cx="8229600" cy="1439863"/>
          </a:xfrm>
        </p:spPr>
        <p:txBody>
          <a:bodyPr/>
          <a:lstStyle/>
          <a:p>
            <a:pPr>
              <a:buFontTx/>
              <a:buNone/>
            </a:pPr>
            <a:endParaRPr lang="kk-KZ" sz="3600" dirty="0" smtClean="0">
              <a:solidFill>
                <a:srgbClr val="000066"/>
              </a:solidFill>
            </a:endParaRPr>
          </a:p>
          <a:p>
            <a:pPr>
              <a:buFontTx/>
              <a:buNone/>
            </a:pPr>
            <a:endParaRPr lang="ru-RU" sz="3600" dirty="0" smtClean="0">
              <a:solidFill>
                <a:srgbClr val="000066"/>
              </a:solidFill>
            </a:endParaRP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1042988" y="3213100"/>
            <a:ext cx="72009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/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1044575" y="4662488"/>
            <a:ext cx="705643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/>
            <a:endParaRPr lang="ru-RU" sz="4000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066551"/>
              </p:ext>
            </p:extLst>
          </p:nvPr>
        </p:nvGraphicFramePr>
        <p:xfrm>
          <a:off x="107504" y="1268760"/>
          <a:ext cx="8928993" cy="5425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50"/>
                <a:gridCol w="1152128"/>
                <a:gridCol w="1193199"/>
                <a:gridCol w="1087033"/>
                <a:gridCol w="1104144"/>
                <a:gridCol w="1229748"/>
                <a:gridCol w="930491"/>
              </a:tblGrid>
              <a:tr h="1152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Жалғаулық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тар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Ыңғай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лас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Қарсы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лықты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Себеп- салдар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Түсіндірмелі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Талғау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лықты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Кезек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тес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8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Да, де, та, те, және, әрі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973">
                <a:tc>
                  <a:txBody>
                    <a:bodyPr/>
                    <a:lstStyle/>
                    <a:p>
                      <a:pPr fontAlgn="base">
                        <a:lnSpc>
                          <a:spcPct val="103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kk-KZ" sz="180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Сондықтан, себебі, өйткені, неге десеңіз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221">
                <a:tc>
                  <a:txBody>
                    <a:bodyPr/>
                    <a:lstStyle/>
                    <a:p>
                      <a:pPr fontAlgn="base">
                        <a:lnSpc>
                          <a:spcPct val="103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kk-KZ" sz="180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Бірде, біресе, кейде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5932">
                <a:tc>
                  <a:txBody>
                    <a:bodyPr/>
                    <a:lstStyle/>
                    <a:p>
                      <a:pPr fontAlgn="base">
                        <a:lnSpc>
                          <a:spcPct val="103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kk-KZ" sz="180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Сонша,сол, сондай, мынау, мынаны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3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Яки, немесе, не, я болмаса, не болмаса, я 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3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Бірақ, дегенмен, әйтсе де, сөйтсе де, сонда да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63688" y="404664"/>
            <a:ext cx="51396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kk-KZ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Кестеде берілген жалғаулықтардың қай салаласқа  тән екенін табу.</a:t>
            </a:r>
            <a:endParaRPr kumimoji="0" lang="kk-KZ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0"/>
            <a:ext cx="91440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kk-KZ" altLang="ru-RU" sz="2800" b="1" i="0" u="none" strike="noStrike" cap="none" spc="0" normalizeH="0" baseline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Кестеде берілген жалғаулықтардың қай салаласқа  тән екенін табу.</a:t>
            </a:r>
            <a:endParaRPr lang="ru-RU" sz="2800" b="1" cap="none" spc="0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_s1036"/>
          <p:cNvSpPr>
            <a:spLocks noChangeArrowheads="1"/>
          </p:cNvSpPr>
          <p:nvPr/>
        </p:nvSpPr>
        <p:spPr bwMode="auto">
          <a:xfrm>
            <a:off x="755650" y="404813"/>
            <a:ext cx="7345363" cy="1655762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rgbClr val="00FF00">
                  <a:alpha val="39998"/>
                </a:srgbClr>
              </a:gs>
              <a:gs pos="100000">
                <a:srgbClr val="FFFF99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endParaRPr lang="ru-RU" sz="2000" b="1">
              <a:solidFill>
                <a:srgbClr val="262673"/>
              </a:solidFill>
              <a:latin typeface="Castellar" pitchFamily="18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187450" y="725488"/>
            <a:ext cx="62642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kk-KZ" sz="3600" b="1" i="1">
                <a:solidFill>
                  <a:srgbClr val="CC0000"/>
                </a:solidFill>
              </a:rPr>
              <a:t>Ой толғаныс</a:t>
            </a:r>
          </a:p>
          <a:p>
            <a:pPr algn="ctr"/>
            <a:r>
              <a:rPr lang="kk-KZ" sz="3600" b="1" i="1">
                <a:solidFill>
                  <a:srgbClr val="CC0000"/>
                </a:solidFill>
              </a:rPr>
              <a:t>ІІІ кезең</a:t>
            </a:r>
            <a:endParaRPr lang="ru-RU" sz="3600" b="1" i="1">
              <a:solidFill>
                <a:srgbClr val="CC0000"/>
              </a:solidFill>
            </a:endParaRPr>
          </a:p>
        </p:txBody>
      </p:sp>
      <p:sp>
        <p:nvSpPr>
          <p:cNvPr id="25" name="_s1037"/>
          <p:cNvSpPr>
            <a:spLocks noChangeArrowheads="1"/>
          </p:cNvSpPr>
          <p:nvPr/>
        </p:nvSpPr>
        <p:spPr bwMode="auto">
          <a:xfrm>
            <a:off x="0" y="2276475"/>
            <a:ext cx="3131840" cy="2808709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rgbClr val="FFFF99">
                  <a:alpha val="39998"/>
                </a:srgb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ru-RU" sz="3200" b="1" dirty="0">
                <a:solidFill>
                  <a:srgbClr val="CC0000"/>
                </a:solidFill>
              </a:rPr>
              <a:t>І топ</a:t>
            </a:r>
          </a:p>
          <a:p>
            <a:pPr algn="ctr" eaLnBrk="1" hangingPunct="1"/>
            <a:r>
              <a:rPr lang="kk-KZ" sz="3200" b="1" dirty="0" smtClean="0">
                <a:solidFill>
                  <a:srgbClr val="CC0000"/>
                </a:solidFill>
              </a:rPr>
              <a:t>Кезектес </a:t>
            </a:r>
          </a:p>
          <a:p>
            <a:pPr algn="ctr" eaLnBrk="1" hangingPunct="1"/>
            <a:r>
              <a:rPr lang="kk-KZ" sz="3200" b="1" dirty="0" smtClean="0">
                <a:solidFill>
                  <a:srgbClr val="CC0000"/>
                </a:solidFill>
              </a:rPr>
              <a:t>салаластың</a:t>
            </a:r>
            <a:endParaRPr lang="ru-RU" sz="3200" b="1" dirty="0">
              <a:solidFill>
                <a:srgbClr val="CC0000"/>
              </a:solidFill>
            </a:endParaRPr>
          </a:p>
          <a:p>
            <a:pPr algn="ctr" eaLnBrk="1" hangingPunct="1"/>
            <a:r>
              <a:rPr lang="ru-RU" sz="3200" b="1" dirty="0" err="1">
                <a:solidFill>
                  <a:srgbClr val="CC0000"/>
                </a:solidFill>
              </a:rPr>
              <a:t>мақсаты</a:t>
            </a:r>
            <a:endParaRPr lang="ru-RU" sz="3200" b="1" dirty="0">
              <a:solidFill>
                <a:srgbClr val="CC0000"/>
              </a:solidFill>
            </a:endParaRPr>
          </a:p>
        </p:txBody>
      </p:sp>
      <p:sp>
        <p:nvSpPr>
          <p:cNvPr id="2" name="_s1037"/>
          <p:cNvSpPr>
            <a:spLocks noChangeArrowheads="1"/>
          </p:cNvSpPr>
          <p:nvPr/>
        </p:nvSpPr>
        <p:spPr bwMode="auto">
          <a:xfrm>
            <a:off x="3109695" y="2708275"/>
            <a:ext cx="2952750" cy="266541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rgbClr val="FFFF99">
                  <a:alpha val="39998"/>
                </a:srgb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ru-RU" sz="2800" b="1" dirty="0">
                <a:solidFill>
                  <a:srgbClr val="CC0000"/>
                </a:solidFill>
              </a:rPr>
              <a:t>ІІ топ</a:t>
            </a:r>
          </a:p>
          <a:p>
            <a:pPr algn="ctr" eaLnBrk="1" hangingPunct="1"/>
            <a:r>
              <a:rPr lang="kk-KZ" sz="2800" b="1" dirty="0">
                <a:solidFill>
                  <a:srgbClr val="FF0000"/>
                </a:solidFill>
              </a:rPr>
              <a:t>   </a:t>
            </a:r>
            <a:r>
              <a:rPr lang="kk-KZ" sz="2800" b="1" dirty="0" smtClean="0">
                <a:solidFill>
                  <a:srgbClr val="FF0000"/>
                </a:solidFill>
              </a:rPr>
              <a:t>Кезектес </a:t>
            </a:r>
          </a:p>
          <a:p>
            <a:pPr algn="ctr" eaLnBrk="1" hangingPunct="1"/>
            <a:r>
              <a:rPr lang="kk-KZ" sz="2800" b="1" dirty="0" smtClean="0">
                <a:solidFill>
                  <a:srgbClr val="FF0000"/>
                </a:solidFill>
              </a:rPr>
              <a:t>салаластың </a:t>
            </a:r>
          </a:p>
          <a:p>
            <a:pPr algn="ctr" eaLnBrk="1" hangingPunct="1"/>
            <a:r>
              <a:rPr lang="kk-KZ" sz="2800" b="1" dirty="0">
                <a:solidFill>
                  <a:srgbClr val="FF0000"/>
                </a:solidFill>
              </a:rPr>
              <a:t>ж</a:t>
            </a:r>
            <a:r>
              <a:rPr lang="kk-KZ" sz="2800" b="1" dirty="0" smtClean="0">
                <a:solidFill>
                  <a:srgbClr val="FF0000"/>
                </a:solidFill>
              </a:rPr>
              <a:t>алғаулық</a:t>
            </a:r>
          </a:p>
          <a:p>
            <a:pPr algn="ctr" eaLnBrk="1" hangingPunct="1"/>
            <a:r>
              <a:rPr lang="kk-KZ" sz="2800" b="1" dirty="0" smtClean="0">
                <a:solidFill>
                  <a:srgbClr val="FF0000"/>
                </a:solidFill>
              </a:rPr>
              <a:t>шылаулары</a:t>
            </a:r>
            <a:endParaRPr lang="kk-KZ" sz="28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kk-KZ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_s1037"/>
          <p:cNvSpPr>
            <a:spLocks noChangeArrowheads="1"/>
          </p:cNvSpPr>
          <p:nvPr/>
        </p:nvSpPr>
        <p:spPr bwMode="auto">
          <a:xfrm>
            <a:off x="5940424" y="3429000"/>
            <a:ext cx="2952055" cy="2880320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rgbClr val="FFFF99">
                  <a:alpha val="39998"/>
                </a:srgb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ru-RU" sz="2800" b="1" dirty="0">
                <a:solidFill>
                  <a:srgbClr val="CC0000"/>
                </a:solidFill>
              </a:rPr>
              <a:t>ІІІ топ</a:t>
            </a:r>
          </a:p>
          <a:p>
            <a:pPr algn="ctr" eaLnBrk="1" hangingPunct="1"/>
            <a:r>
              <a:rPr lang="kk-KZ" sz="2800" b="1" dirty="0" smtClean="0">
                <a:solidFill>
                  <a:srgbClr val="CC0000"/>
                </a:solidFill>
              </a:rPr>
              <a:t>Кезетес</a:t>
            </a:r>
          </a:p>
          <a:p>
            <a:pPr algn="ctr" eaLnBrk="1" hangingPunct="1"/>
            <a:r>
              <a:rPr lang="kk-KZ" sz="2800" b="1" dirty="0" smtClean="0">
                <a:solidFill>
                  <a:srgbClr val="CC0000"/>
                </a:solidFill>
              </a:rPr>
              <a:t> салаластың</a:t>
            </a:r>
            <a:endParaRPr lang="ru-RU" sz="2800" b="1" dirty="0">
              <a:solidFill>
                <a:srgbClr val="CC0000"/>
              </a:solidFill>
            </a:endParaRPr>
          </a:p>
          <a:p>
            <a:pPr algn="ctr" eaLnBrk="1" hangingPunct="1"/>
            <a:r>
              <a:rPr lang="ru-RU" sz="2800" b="1" dirty="0" err="1">
                <a:solidFill>
                  <a:srgbClr val="CC0000"/>
                </a:solidFill>
              </a:rPr>
              <a:t>тыныс</a:t>
            </a:r>
            <a:r>
              <a:rPr lang="ru-RU" sz="2800" b="1" dirty="0">
                <a:solidFill>
                  <a:srgbClr val="CC0000"/>
                </a:solidFill>
              </a:rPr>
              <a:t> </a:t>
            </a:r>
            <a:r>
              <a:rPr lang="ru-RU" sz="2800" b="1" dirty="0" err="1">
                <a:solidFill>
                  <a:srgbClr val="CC0000"/>
                </a:solidFill>
              </a:rPr>
              <a:t>белгісі</a:t>
            </a:r>
            <a:endParaRPr lang="ru-RU" sz="28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25" grpId="0" animBg="1"/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2492375"/>
            <a:ext cx="8229600" cy="1143000"/>
          </a:xfrm>
        </p:spPr>
        <p:txBody>
          <a:bodyPr/>
          <a:lstStyle/>
          <a:p>
            <a:r>
              <a:rPr lang="kk-KZ" smtClean="0"/>
              <a:t> </a:t>
            </a:r>
            <a:endParaRPr lang="ru-RU" smtClean="0"/>
          </a:p>
        </p:txBody>
      </p:sp>
      <p:pic>
        <p:nvPicPr>
          <p:cNvPr id="15364" name="Picture 7" descr="0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1050" y="4437063"/>
            <a:ext cx="2700338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1501775" y="404664"/>
            <a:ext cx="55657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kk-KZ" sz="4400" b="1" i="1" dirty="0">
                <a:solidFill>
                  <a:srgbClr val="CC0000"/>
                </a:solidFill>
              </a:rPr>
              <a:t>Үйге тапсырма </a:t>
            </a:r>
            <a:endParaRPr lang="ru-RU" sz="4400" b="1" i="1" dirty="0">
              <a:solidFill>
                <a:srgbClr val="CC0000"/>
              </a:solidFill>
            </a:endParaRPr>
          </a:p>
        </p:txBody>
      </p:sp>
      <p:sp>
        <p:nvSpPr>
          <p:cNvPr id="15366" name="Oval 8"/>
          <p:cNvSpPr>
            <a:spLocks noChangeArrowheads="1"/>
          </p:cNvSpPr>
          <p:nvPr/>
        </p:nvSpPr>
        <p:spPr bwMode="auto">
          <a:xfrm>
            <a:off x="107504" y="1341438"/>
            <a:ext cx="4177159" cy="3095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Oval 9"/>
          <p:cNvSpPr>
            <a:spLocks noChangeArrowheads="1"/>
          </p:cNvSpPr>
          <p:nvPr/>
        </p:nvSpPr>
        <p:spPr bwMode="auto">
          <a:xfrm>
            <a:off x="4284663" y="2132856"/>
            <a:ext cx="4536578" cy="341659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 sz="3600" b="1" i="1" dirty="0" smtClean="0">
                <a:solidFill>
                  <a:srgbClr val="CC0000"/>
                </a:solidFill>
              </a:rPr>
              <a:t>119- </a:t>
            </a:r>
            <a:r>
              <a:rPr lang="kk-KZ" sz="3600" b="1" i="1" dirty="0">
                <a:solidFill>
                  <a:srgbClr val="CC0000"/>
                </a:solidFill>
              </a:rPr>
              <a:t>жаттығу</a:t>
            </a:r>
          </a:p>
          <a:p>
            <a:pPr algn="ctr"/>
            <a:r>
              <a:rPr lang="kk-KZ" sz="3600" b="1" i="1" dirty="0" smtClean="0">
                <a:solidFill>
                  <a:srgbClr val="CC0000"/>
                </a:solidFill>
              </a:rPr>
              <a:t>М.Мақатаев</a:t>
            </a:r>
          </a:p>
          <a:p>
            <a:pPr algn="ctr"/>
            <a:r>
              <a:rPr lang="kk-KZ" sz="3600" b="1" i="1" dirty="0" smtClean="0">
                <a:solidFill>
                  <a:srgbClr val="CC0000"/>
                </a:solidFill>
              </a:rPr>
              <a:t>«Жастық» </a:t>
            </a:r>
          </a:p>
          <a:p>
            <a:pPr algn="ctr"/>
            <a:r>
              <a:rPr lang="kk-KZ" sz="3600" b="1" i="1" dirty="0" smtClean="0">
                <a:solidFill>
                  <a:srgbClr val="CC0000"/>
                </a:solidFill>
              </a:rPr>
              <a:t>өлеңі</a:t>
            </a:r>
            <a:endParaRPr lang="ru-RU" sz="3600" b="1" i="1" dirty="0">
              <a:solidFill>
                <a:srgbClr val="CC0000"/>
              </a:solidFill>
            </a:endParaRP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791939" y="1841366"/>
            <a:ext cx="28082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kk-KZ" sz="4000" b="1" i="1" dirty="0" smtClean="0">
                <a:solidFill>
                  <a:srgbClr val="CC0000"/>
                </a:solidFill>
              </a:rPr>
              <a:t>Кезектес салалас </a:t>
            </a:r>
            <a:endParaRPr lang="ru-RU" sz="4000" b="1" i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3" name="AutoShape 3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85113" y="6092825"/>
            <a:ext cx="865187" cy="576263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026" name="Picture 2" descr="C:\Users\User\Pictures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8"/>
            <a:ext cx="9144000" cy="692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48122" y="260648"/>
            <a:ext cx="54881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400" b="1" i="1" dirty="0">
                <a:solidFill>
                  <a:srgbClr val="CC0000"/>
                </a:solidFill>
              </a:rPr>
              <a:t>Топтық бағалау</a:t>
            </a:r>
            <a:endParaRPr lang="ru-RU" sz="4400" b="1" i="1" dirty="0">
              <a:solidFill>
                <a:srgbClr val="CC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277582"/>
              </p:ext>
            </p:extLst>
          </p:nvPr>
        </p:nvGraphicFramePr>
        <p:xfrm>
          <a:off x="467544" y="1340768"/>
          <a:ext cx="8426775" cy="3063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160"/>
                <a:gridCol w="1762080"/>
                <a:gridCol w="1451235"/>
                <a:gridCol w="1203825"/>
                <a:gridCol w="1203825"/>
                <a:gridCol w="1203825"/>
                <a:gridCol w="1203825"/>
              </a:tblGrid>
              <a:tr h="1296144">
                <a:tc>
                  <a:txBody>
                    <a:bodyPr/>
                    <a:lstStyle/>
                    <a:p>
                      <a:r>
                        <a:rPr lang="kk-KZ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Оқушының  аты-жөні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Үй тапсырмасы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Қызығушылықты ояту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117- жаттығу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118-жаттығу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Кесте  толтыру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Қорытынды </a:t>
                      </a:r>
                    </a:p>
                    <a:p>
                      <a:endParaRPr lang="kk-KZ" dirty="0" smtClean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kk-KZ" dirty="0" smtClean="0"/>
                        <a:t>1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731">
                <a:tc>
                  <a:txBody>
                    <a:bodyPr/>
                    <a:lstStyle/>
                    <a:p>
                      <a:r>
                        <a:rPr lang="kk-KZ" dirty="0" smtClean="0"/>
                        <a:t>2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414">
                <a:tc>
                  <a:txBody>
                    <a:bodyPr/>
                    <a:lstStyle/>
                    <a:p>
                      <a:r>
                        <a:rPr lang="kk-KZ" dirty="0" smtClean="0"/>
                        <a:t>3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414">
                <a:tc>
                  <a:txBody>
                    <a:bodyPr/>
                    <a:lstStyle/>
                    <a:p>
                      <a:r>
                        <a:rPr lang="kk-KZ" dirty="0" smtClean="0"/>
                        <a:t>4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43121" y="4558725"/>
            <a:ext cx="77285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dirty="0" smtClean="0">
                <a:solidFill>
                  <a:srgbClr val="FF0000"/>
                </a:solidFill>
              </a:rPr>
              <a:t>Кері байланыс.</a:t>
            </a:r>
          </a:p>
          <a:p>
            <a:r>
              <a:rPr lang="kk-KZ" sz="4400" dirty="0" smtClean="0">
                <a:solidFill>
                  <a:srgbClr val="FF0000"/>
                </a:solidFill>
              </a:rPr>
              <a:t>«Бес саусақ»  әдісі бойынша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643937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WordArt 5"/>
          <p:cNvSpPr>
            <a:spLocks noChangeArrowheads="1" noChangeShapeType="1" noTextEdit="1"/>
          </p:cNvSpPr>
          <p:nvPr/>
        </p:nvSpPr>
        <p:spPr bwMode="auto">
          <a:xfrm>
            <a:off x="0" y="1484313"/>
            <a:ext cx="8640763" cy="511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Назар</a:t>
            </a:r>
          </a:p>
          <a:p>
            <a:pPr algn="ctr"/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аударғандарыңызға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рахмет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5" name="Picture 3" descr="C:\Documents and Settings\yt\Мои документы\Мои рисунки\Рисунок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952750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/>
              <a:t> 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0" descr="Без имени-1копирова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" name="Прямоугольник 7"/>
          <p:cNvSpPr/>
          <p:nvPr/>
        </p:nvSpPr>
        <p:spPr>
          <a:xfrm>
            <a:off x="683568" y="1328281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Кезектес салалас құрмалас </a:t>
            </a:r>
            <a:r>
              <a:rPr lang="kk-KZ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сөйлем</a:t>
            </a:r>
            <a:r>
              <a:rPr lang="ru-RU" sz="4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нің</a:t>
            </a:r>
            <a:r>
              <a:rPr lang="kk-KZ" sz="4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kk-KZ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жасалуы  туралы кеңінен түсінік беру. Мысалдар арқылы дәлелдей білуге, жаттығу барысында таба білуге үйрету. </a:t>
            </a:r>
            <a:endParaRPr lang="ru-RU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3452" y="201487"/>
            <a:ext cx="6723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/>
                <a:solidFill>
                  <a:srgbClr val="FFFF00"/>
                </a:solidFill>
              </a:rPr>
              <a:t>Сабақтың мақсаты</a:t>
            </a:r>
            <a:endParaRPr lang="ru-RU" sz="54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27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2492375"/>
            <a:ext cx="8229600" cy="1143000"/>
          </a:xfrm>
        </p:spPr>
        <p:txBody>
          <a:bodyPr/>
          <a:lstStyle/>
          <a:p>
            <a:r>
              <a:rPr lang="kk-KZ" smtClean="0"/>
              <a:t> </a:t>
            </a:r>
            <a:endParaRPr lang="ru-RU" smtClean="0"/>
          </a:p>
        </p:txBody>
      </p:sp>
      <p:pic>
        <p:nvPicPr>
          <p:cNvPr id="3076" name="Picture 27" descr="001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81087" y="788276"/>
            <a:ext cx="2174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7" descr="001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797"/>
            <a:ext cx="18716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0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25461" y="4607580"/>
            <a:ext cx="2700338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260" y="4133"/>
            <a:ext cx="9136740" cy="769441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kk-KZ" sz="4400" b="1" dirty="0" smtClean="0">
                <a:solidFill>
                  <a:srgbClr val="FFFF00"/>
                </a:solidFill>
              </a:rPr>
              <a:t>Психологиялық ахуал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039" y="2668588"/>
            <a:ext cx="856792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А, С және Қ  әріптерінен</a:t>
            </a:r>
          </a:p>
          <a:p>
            <a:pPr algn="ctr"/>
            <a:r>
              <a:rPr lang="kk-KZ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басталатын бір- біріне тілек </a:t>
            </a:r>
          </a:p>
          <a:p>
            <a:pPr algn="ctr"/>
            <a:r>
              <a:rPr lang="kk-KZ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сөздер айту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00CC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anim04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-428625"/>
            <a:ext cx="129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anim04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-428625"/>
            <a:ext cx="129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anim04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-428625"/>
            <a:ext cx="129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anim04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00125" y="6000750"/>
            <a:ext cx="129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anim04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00500" y="6000750"/>
            <a:ext cx="129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anim04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29438" y="6000750"/>
            <a:ext cx="129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 descr="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468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0" descr="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0"/>
            <a:ext cx="31432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0"/>
            <a:ext cx="30003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0" descr="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323013"/>
            <a:ext cx="32146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0" descr="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28938" y="6323013"/>
            <a:ext cx="32146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0" descr="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29313" y="6323013"/>
            <a:ext cx="32146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Rectangle 16"/>
          <p:cNvSpPr>
            <a:spLocks noChangeArrowheads="1"/>
          </p:cNvSpPr>
          <p:nvPr/>
        </p:nvSpPr>
        <p:spPr bwMode="auto">
          <a:xfrm>
            <a:off x="968375" y="333375"/>
            <a:ext cx="7204075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kk-KZ" sz="4400" b="1" dirty="0">
                <a:solidFill>
                  <a:srgbClr val="FF0000"/>
                </a:solidFill>
              </a:rPr>
              <a:t>Сынып оқушыларын </a:t>
            </a:r>
            <a:br>
              <a:rPr lang="kk-KZ" sz="4400" b="1" dirty="0">
                <a:solidFill>
                  <a:srgbClr val="FF0000"/>
                </a:solidFill>
              </a:rPr>
            </a:br>
            <a:r>
              <a:rPr lang="kk-KZ" sz="4400" b="1" dirty="0">
                <a:solidFill>
                  <a:srgbClr val="FF0000"/>
                </a:solidFill>
              </a:rPr>
              <a:t>топқа бөлу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112" name="Text Box 17"/>
          <p:cNvSpPr txBox="1">
            <a:spLocks noChangeArrowheads="1"/>
          </p:cNvSpPr>
          <p:nvPr/>
        </p:nvSpPr>
        <p:spPr bwMode="auto">
          <a:xfrm>
            <a:off x="395536" y="2420938"/>
            <a:ext cx="7913439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kk-K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Құрмалас сөйлем </a:t>
            </a:r>
            <a:r>
              <a:rPr lang="kk-K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түрлері  </a:t>
            </a:r>
            <a:endParaRPr lang="kk-KZ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kk-K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топ. Салалас құрмалас сөйлем</a:t>
            </a:r>
          </a:p>
          <a:p>
            <a:pPr>
              <a:spcBef>
                <a:spcPct val="50000"/>
              </a:spcBef>
            </a:pPr>
            <a:r>
              <a:rPr lang="kk-K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 топ. Сабақтас құрмалас сөйлем</a:t>
            </a:r>
          </a:p>
          <a:p>
            <a:pPr>
              <a:spcBef>
                <a:spcPct val="50000"/>
              </a:spcBef>
            </a:pPr>
            <a:r>
              <a:rPr lang="kk-K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ІІІ топ. Аралас құрмалас сөйлем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/>
            </a:gs>
            <a:gs pos="43800">
              <a:srgbClr val="70FF7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5495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kk-KZ" sz="6000" dirty="0" smtClean="0">
                <a:solidFill>
                  <a:srgbClr val="CC0000"/>
                </a:solidFill>
              </a:rPr>
              <a:t>Үй тапсырмасы</a:t>
            </a:r>
            <a:endParaRPr lang="ru-RU" sz="6000" dirty="0" smtClean="0">
              <a:solidFill>
                <a:srgbClr val="CC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kk-KZ" sz="5400" dirty="0" smtClean="0">
                <a:solidFill>
                  <a:srgbClr val="0000FF"/>
                </a:solidFill>
              </a:rPr>
              <a:t>   </a:t>
            </a:r>
            <a:endParaRPr lang="ru-RU" sz="5400" dirty="0" smtClean="0">
              <a:solidFill>
                <a:srgbClr val="0000FF"/>
              </a:solidFill>
            </a:endParaRPr>
          </a:p>
        </p:txBody>
      </p:sp>
      <p:pic>
        <p:nvPicPr>
          <p:cNvPr id="6148" name="Picture 4" descr="GUEST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73463"/>
            <a:ext cx="3313112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7075" y="1819137"/>
            <a:ext cx="82412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Құрмалас  салаластың </a:t>
            </a:r>
          </a:p>
          <a:p>
            <a:pPr algn="ctr"/>
            <a:r>
              <a:rPr lang="kk-KZ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  <a:r>
              <a:rPr lang="kk-KZ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үрлерін қайталау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F7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513694"/>
              </p:ext>
            </p:extLst>
          </p:nvPr>
        </p:nvGraphicFramePr>
        <p:xfrm>
          <a:off x="175378" y="727627"/>
          <a:ext cx="8861118" cy="6192012"/>
        </p:xfrm>
        <a:graphic>
          <a:graphicData uri="http://schemas.openxmlformats.org/drawingml/2006/table">
            <a:tbl>
              <a:tblPr/>
              <a:tblGrid>
                <a:gridCol w="2758270"/>
                <a:gridCol w="1134296"/>
                <a:gridCol w="4968552"/>
              </a:tblGrid>
              <a:tr h="7161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Құрмалас сөйлем дегеніміз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6" marR="44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16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356" marR="44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Құрамындағы жай сөйлемдер білдіретін ой өзара мезгілдес, бағыттас, ыңғайлас мәндегі қарым-қатынаста айтылатын салаластың түрі.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6" marR="44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Салалас құрмалас сөйлем дегеніміз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6" marR="44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Құрамындағы жай сөйлемдердің алдыңғысы соңғысына нұсқап, кейінгісі алдыңғы сыңарының мазмұнын ашып, талдап-түсіндіріп тұратын салаластың түрі.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6" marR="44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Ыңғайлас салалас құрмалас сөйлем дегеніміз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6" marR="44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Құрамындағы жай сөйлемдердің баяндауыштары тиянақты тұлғада келіп, өзара бір-бірімен тең дәрежеде байланысқан құрмалас сөйлемнің түрі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6" marR="44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Себеп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kk-KZ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салдар салалас құрмалас сөйлем дегеніміз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6" marR="44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Екі немесе одан да көп жай сөйлемдерден құралып, күрделі ойды білдіреді.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6" marR="44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7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Қарсылықты салалас құрмалас сөйлем дегеніміз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6" marR="44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Құрамындағы жай сөйлемдерде тәуелсіз, дербес әрекеттер баяндалып, тек біреуіндегі ғана іс-әрекет, қимылдың жүзеге асатындығына болжам жасауды білдіретін салаластың түрі.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6" marR="44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1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Түсіндірмелі салалас құрмалас сөйлем дегеніміз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6" marR="44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676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6" marR="44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Құрамындағы жай сөйлемдердің бірі екіншісінде айтылған ойдың болу себебін білдіретін салаластың түрі.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6" marR="44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Талғаулы салалас құрмалас сөйлем дегеніміз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6" marR="44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Құрамындағы жай сөйлемдердің біріндегі ой мен оқиға, екінші сыңарындағы ой мен оқиғаға қарама-қарсы болып келетін салаластың түрі.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56" marR="44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2428860" y="142852"/>
            <a:ext cx="406553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СӘЙКЕСТЕНДІРІҢІЗ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cxnSp>
        <p:nvCxnSpPr>
          <p:cNvPr id="12" name="Прямая со стрелкой 11"/>
          <p:cNvCxnSpPr/>
          <p:nvPr/>
        </p:nvCxnSpPr>
        <p:spPr bwMode="auto">
          <a:xfrm>
            <a:off x="2428860" y="1196752"/>
            <a:ext cx="1711092" cy="25202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 стрелкой 14"/>
          <p:cNvCxnSpPr/>
          <p:nvPr/>
        </p:nvCxnSpPr>
        <p:spPr bwMode="auto">
          <a:xfrm>
            <a:off x="2428860" y="2060848"/>
            <a:ext cx="1927116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 стрелкой 16"/>
          <p:cNvCxnSpPr/>
          <p:nvPr/>
        </p:nvCxnSpPr>
        <p:spPr bwMode="auto">
          <a:xfrm flipV="1">
            <a:off x="2699792" y="1340768"/>
            <a:ext cx="1440160" cy="16561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 стрелкой 19"/>
          <p:cNvCxnSpPr/>
          <p:nvPr/>
        </p:nvCxnSpPr>
        <p:spPr bwMode="auto">
          <a:xfrm>
            <a:off x="2699792" y="3933056"/>
            <a:ext cx="1584176" cy="1800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Прямая со стрелкой 22"/>
          <p:cNvCxnSpPr/>
          <p:nvPr/>
        </p:nvCxnSpPr>
        <p:spPr bwMode="auto">
          <a:xfrm>
            <a:off x="2428860" y="4833156"/>
            <a:ext cx="2215148" cy="16201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 стрелкой 24"/>
          <p:cNvCxnSpPr/>
          <p:nvPr/>
        </p:nvCxnSpPr>
        <p:spPr bwMode="auto">
          <a:xfrm flipV="1">
            <a:off x="2699792" y="4833156"/>
            <a:ext cx="1584176" cy="17641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 стрелкой 27"/>
          <p:cNvCxnSpPr/>
          <p:nvPr/>
        </p:nvCxnSpPr>
        <p:spPr bwMode="auto">
          <a:xfrm flipV="1">
            <a:off x="2051720" y="2168860"/>
            <a:ext cx="2232248" cy="31323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6015645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1785937"/>
          </a:xfrm>
        </p:spPr>
        <p:txBody>
          <a:bodyPr/>
          <a:lstStyle/>
          <a:p>
            <a:pPr marL="0" indent="0">
              <a:buNone/>
            </a:pPr>
            <a:r>
              <a:rPr lang="kk-KZ" sz="3200" dirty="0" smtClean="0">
                <a:solidFill>
                  <a:srgbClr val="FF0000"/>
                </a:solidFill>
              </a:rPr>
              <a:t>Қызығушылықты ояту</a:t>
            </a:r>
            <a:br>
              <a:rPr lang="kk-KZ" sz="3200" dirty="0" smtClean="0">
                <a:solidFill>
                  <a:srgbClr val="FF0000"/>
                </a:solidFill>
              </a:rPr>
            </a:br>
            <a:r>
              <a:rPr lang="kk-KZ" sz="3200" dirty="0" smtClean="0">
                <a:solidFill>
                  <a:srgbClr val="FF0000"/>
                </a:solidFill>
              </a:rPr>
              <a:t>Берілген сөздерді қатыстырып, өлең  шумағын немесе сөйлем құрастырыңдар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24175"/>
            <a:ext cx="8229600" cy="2016993"/>
          </a:xfrm>
        </p:spPr>
        <p:txBody>
          <a:bodyPr/>
          <a:lstStyle/>
          <a:p>
            <a:pPr>
              <a:buFontTx/>
              <a:buNone/>
            </a:pPr>
            <a:r>
              <a:rPr lang="kk-KZ" sz="4000" b="1" dirty="0" smtClean="0">
                <a:solidFill>
                  <a:srgbClr val="0000FF"/>
                </a:solidFill>
              </a:rPr>
              <a:t>Тыңдаймыз, есте сақтаймыз.</a:t>
            </a:r>
          </a:p>
          <a:p>
            <a:pPr>
              <a:buFontTx/>
              <a:buNone/>
            </a:pPr>
            <a:r>
              <a:rPr lang="kk-KZ" sz="4000" b="1" dirty="0" smtClean="0">
                <a:solidFill>
                  <a:srgbClr val="0000FF"/>
                </a:solidFill>
              </a:rPr>
              <a:t>сыйлаймыз, бастаймыз.</a:t>
            </a:r>
            <a:endParaRPr lang="ru-RU" sz="4000" b="1" dirty="0" smtClean="0">
              <a:solidFill>
                <a:srgbClr val="0000FF"/>
              </a:solidFill>
            </a:endParaRPr>
          </a:p>
        </p:txBody>
      </p:sp>
      <p:pic>
        <p:nvPicPr>
          <p:cNvPr id="5124" name="Picture 6" descr="гул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229225"/>
            <a:ext cx="86423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7" descr="00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9925" y="1700213"/>
            <a:ext cx="212407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7" descr="00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190817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8256" y="764704"/>
            <a:ext cx="616681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6000" b="1" cap="none" spc="0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Мағынаны тану</a:t>
            </a:r>
            <a:endParaRPr lang="ru-RU" sz="6000" b="1" cap="none" spc="0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лок-схема: решение 5"/>
          <p:cNvSpPr/>
          <p:nvPr/>
        </p:nvSpPr>
        <p:spPr bwMode="auto">
          <a:xfrm>
            <a:off x="179012" y="2060848"/>
            <a:ext cx="8713468" cy="3816424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kk-KZ" sz="5400" b="1" dirty="0">
                <a:solidFill>
                  <a:srgbClr val="FFFF00"/>
                </a:solidFill>
              </a:rPr>
              <a:t>Оқулықпен жұмыс</a:t>
            </a:r>
            <a:r>
              <a:rPr lang="kk-KZ" sz="5400" b="1" dirty="0"/>
              <a:t>.</a:t>
            </a:r>
          </a:p>
          <a:p>
            <a:pPr algn="ctr"/>
            <a:r>
              <a:rPr lang="kk-KZ" sz="4400" b="1" dirty="0">
                <a:solidFill>
                  <a:srgbClr val="FFFF00"/>
                </a:solidFill>
              </a:rPr>
              <a:t>122 бет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7" name="Picture 10" descr="70768635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14" y="3383976"/>
            <a:ext cx="3429000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8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70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8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9525"/>
            <a:ext cx="9144000" cy="156686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2075" tIns="46038" rIns="92075" bIns="46038" anchor="b">
            <a:normAutofit fontScale="90000"/>
          </a:bodyPr>
          <a:lstStyle/>
          <a:p>
            <a:pPr eaLnBrk="1" hangingPunct="1">
              <a:defRPr/>
            </a:pPr>
            <a:r>
              <a:rPr lang="kk-KZ" altLang="ru-RU" sz="4000" b="1" dirty="0" smtClean="0">
                <a:solidFill>
                  <a:srgbClr val="FFFF00"/>
                </a:solidFill>
              </a:rPr>
              <a:t/>
            </a:r>
            <a:br>
              <a:rPr lang="kk-KZ" altLang="ru-RU" sz="4000" b="1" dirty="0" smtClean="0">
                <a:solidFill>
                  <a:srgbClr val="FFFF00"/>
                </a:solidFill>
              </a:rPr>
            </a:br>
            <a:r>
              <a:rPr lang="kk-KZ" altLang="ru-RU" sz="4000" b="1" dirty="0">
                <a:solidFill>
                  <a:srgbClr val="FFFF00"/>
                </a:solidFill>
              </a:rPr>
              <a:t/>
            </a:r>
            <a:br>
              <a:rPr lang="kk-KZ" altLang="ru-RU" sz="4000" b="1" dirty="0">
                <a:solidFill>
                  <a:srgbClr val="FFFF00"/>
                </a:solidFill>
              </a:rPr>
            </a:br>
            <a:r>
              <a:rPr lang="kk-KZ" altLang="ru-RU" sz="4000" b="1" dirty="0" smtClean="0">
                <a:solidFill>
                  <a:srgbClr val="FFFF00"/>
                </a:solidFill>
              </a:rPr>
              <a:t/>
            </a:r>
            <a:br>
              <a:rPr lang="kk-KZ" altLang="ru-RU" sz="4000" b="1" dirty="0" smtClean="0">
                <a:solidFill>
                  <a:srgbClr val="FFFF00"/>
                </a:solidFill>
              </a:rPr>
            </a:br>
            <a:r>
              <a:rPr lang="kk-KZ" altLang="ru-RU" sz="4000" b="1" dirty="0">
                <a:solidFill>
                  <a:srgbClr val="FFFF00"/>
                </a:solidFill>
              </a:rPr>
              <a:t/>
            </a:r>
            <a:br>
              <a:rPr lang="kk-KZ" altLang="ru-RU" sz="4000" b="1" dirty="0">
                <a:solidFill>
                  <a:srgbClr val="FFFF00"/>
                </a:solidFill>
              </a:rPr>
            </a:br>
            <a:r>
              <a:rPr lang="kk-KZ" altLang="ru-RU" sz="4000" b="1" dirty="0" smtClean="0">
                <a:solidFill>
                  <a:srgbClr val="FFFF00"/>
                </a:solidFill>
              </a:rPr>
              <a:t/>
            </a:r>
            <a:br>
              <a:rPr lang="kk-KZ" altLang="ru-RU" sz="4000" b="1" dirty="0" smtClean="0">
                <a:solidFill>
                  <a:srgbClr val="FFFF00"/>
                </a:solidFill>
              </a:rPr>
            </a:br>
            <a:r>
              <a:rPr lang="kk-KZ" altLang="ru-RU" sz="4000" b="1" dirty="0">
                <a:solidFill>
                  <a:srgbClr val="FFFF00"/>
                </a:solidFill>
              </a:rPr>
              <a:t/>
            </a:r>
            <a:br>
              <a:rPr lang="kk-KZ" altLang="ru-RU" sz="4000" b="1" dirty="0">
                <a:solidFill>
                  <a:srgbClr val="FFFF00"/>
                </a:solidFill>
              </a:rPr>
            </a:br>
            <a:r>
              <a:rPr lang="kk-KZ" altLang="ru-RU" sz="4000" b="1" dirty="0" smtClean="0">
                <a:solidFill>
                  <a:srgbClr val="FFFF00"/>
                </a:solidFill>
              </a:rPr>
              <a:t/>
            </a:r>
            <a:br>
              <a:rPr lang="kk-KZ" altLang="ru-RU" sz="4000" b="1" dirty="0" smtClean="0">
                <a:solidFill>
                  <a:srgbClr val="FFFF00"/>
                </a:solidFill>
              </a:rPr>
            </a:br>
            <a:r>
              <a:rPr lang="kk-KZ" altLang="ru-RU" sz="4800" b="1" dirty="0" smtClean="0">
                <a:solidFill>
                  <a:srgbClr val="FFFF00"/>
                </a:solidFill>
              </a:rPr>
              <a:t>Ой  толғау</a:t>
            </a:r>
            <a:br>
              <a:rPr lang="kk-KZ" altLang="ru-RU" sz="4800" b="1" dirty="0" smtClean="0">
                <a:solidFill>
                  <a:srgbClr val="FFFF00"/>
                </a:solidFill>
              </a:rPr>
            </a:br>
            <a:r>
              <a:rPr lang="kk-KZ" altLang="ru-RU" sz="4000" b="1" dirty="0" smtClean="0">
                <a:solidFill>
                  <a:srgbClr val="FFFF00"/>
                </a:solidFill>
              </a:rPr>
              <a:t>Бүгінгі сабақ “Нені білуіміз керек?”</a:t>
            </a:r>
            <a:endParaRPr lang="ru-RU" altLang="ru-RU" sz="4000" b="1" dirty="0" smtClean="0">
              <a:solidFill>
                <a:srgbClr val="FFFF00"/>
              </a:solidFill>
            </a:endParaRPr>
          </a:p>
        </p:txBody>
      </p:sp>
      <p:sp>
        <p:nvSpPr>
          <p:cNvPr id="9220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01063" y="6237288"/>
            <a:ext cx="642937" cy="620712"/>
          </a:xfrm>
          <a:prstGeom prst="actionButtonForwardNext">
            <a:avLst/>
          </a:prstGeom>
          <a:gradFill rotWithShape="1">
            <a:gsLst>
              <a:gs pos="0">
                <a:srgbClr val="6666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z="6600">
              <a:latin typeface="Times New Roman" pitchFamily="18" charset="0"/>
            </a:endParaRPr>
          </a:p>
        </p:txBody>
      </p:sp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56792"/>
            <a:ext cx="226774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Блок-схема: знак завершения 1"/>
          <p:cNvSpPr/>
          <p:nvPr/>
        </p:nvSpPr>
        <p:spPr bwMode="auto">
          <a:xfrm>
            <a:off x="1984373" y="1844824"/>
            <a:ext cx="7159627" cy="5013176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kk-KZ" altLang="ru-RU" sz="3600" b="1" dirty="0">
                <a:solidFill>
                  <a:srgbClr val="FF6600"/>
                </a:solidFill>
                <a:latin typeface="Tahoma" pitchFamily="34" charset="0"/>
              </a:rPr>
              <a:t>Кезектес  салалас  құрмалас</a:t>
            </a:r>
          </a:p>
          <a:p>
            <a:pPr algn="ctr" eaLnBrk="1" hangingPunct="1"/>
            <a:r>
              <a:rPr lang="kk-KZ" altLang="ru-RU" sz="3600" b="1" dirty="0">
                <a:solidFill>
                  <a:srgbClr val="FF6600"/>
                </a:solidFill>
                <a:latin typeface="Tahoma" pitchFamily="34" charset="0"/>
              </a:rPr>
              <a:t>сөйлемнің  жасалу жолы,</a:t>
            </a:r>
          </a:p>
          <a:p>
            <a:pPr algn="ctr" eaLnBrk="1" hangingPunct="1"/>
            <a:r>
              <a:rPr lang="kk-KZ" altLang="ru-RU" sz="3600" b="1" dirty="0">
                <a:solidFill>
                  <a:srgbClr val="FF6600"/>
                </a:solidFill>
                <a:latin typeface="Tahoma" pitchFamily="34" charset="0"/>
              </a:rPr>
              <a:t> тыныс  белгісін</a:t>
            </a:r>
          </a:p>
          <a:p>
            <a:pPr algn="ctr" eaLnBrk="1" hangingPunct="1"/>
            <a:r>
              <a:rPr lang="kk-KZ" altLang="ru-RU" sz="3600" b="1" dirty="0">
                <a:solidFill>
                  <a:srgbClr val="FF6600"/>
                </a:solidFill>
                <a:latin typeface="Tahoma" pitchFamily="34" charset="0"/>
              </a:rPr>
              <a:t>білу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ed6c8bc9f6e4e13d64cdaa11cceb6129e04611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2030</TotalTime>
  <Words>573</Words>
  <Application>Microsoft Office PowerPoint</Application>
  <PresentationFormat>Экран (4:3)</PresentationFormat>
  <Paragraphs>194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 </vt:lpstr>
      <vt:lpstr>Презентация PowerPoint</vt:lpstr>
      <vt:lpstr>Үй тапсырмасы</vt:lpstr>
      <vt:lpstr>Презентация PowerPoint</vt:lpstr>
      <vt:lpstr>Қызығушылықты ояту Берілген сөздерді қатыстырып, өлең  шумағын немесе сөйлем құрастырыңдар</vt:lpstr>
      <vt:lpstr>Презентация PowerPoint</vt:lpstr>
      <vt:lpstr>       Ой  толғау Бүгінгі сабақ “Нені білуіміз керек?”</vt:lpstr>
      <vt:lpstr>Презентация PowerPoint</vt:lpstr>
      <vt:lpstr>Презентация PowerPoint</vt:lpstr>
      <vt:lpstr>Жеке және топтық жұмыс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Company>сш №41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Думан</dc:creator>
  <cp:lastModifiedBy>123 123</cp:lastModifiedBy>
  <cp:revision>302</cp:revision>
  <dcterms:created xsi:type="dcterms:W3CDTF">2006-11-16T08:36:35Z</dcterms:created>
  <dcterms:modified xsi:type="dcterms:W3CDTF">2017-02-07T04:00:51Z</dcterms:modified>
</cp:coreProperties>
</file>