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97" r:id="rId3"/>
    <p:sldMasterId id="2147483709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1" r:id="rId8"/>
    <p:sldId id="276" r:id="rId9"/>
    <p:sldId id="267" r:id="rId10"/>
    <p:sldId id="268" r:id="rId11"/>
    <p:sldId id="269" r:id="rId12"/>
    <p:sldId id="271" r:id="rId13"/>
    <p:sldId id="284" r:id="rId14"/>
    <p:sldId id="274" r:id="rId15"/>
    <p:sldId id="278" r:id="rId16"/>
    <p:sldId id="282" r:id="rId17"/>
    <p:sldId id="285" r:id="rId18"/>
    <p:sldId id="279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CC00"/>
    <a:srgbClr val="FF3300"/>
    <a:srgbClr val="CCFF99"/>
    <a:srgbClr val="6699FF"/>
    <a:srgbClr val="00CC66"/>
    <a:srgbClr val="CC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20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EE2488-0B26-4F7B-8148-1356D8707860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7628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k-KZ" noProof="0" smtClean="0"/>
              <a:t>Образец текста</a:t>
            </a:r>
          </a:p>
          <a:p>
            <a:pPr lvl="1"/>
            <a:r>
              <a:rPr lang="kk-KZ" noProof="0" smtClean="0"/>
              <a:t>Второй уровень</a:t>
            </a:r>
          </a:p>
          <a:p>
            <a:pPr lvl="2"/>
            <a:r>
              <a:rPr lang="kk-KZ" noProof="0" smtClean="0"/>
              <a:t>Третий уровень</a:t>
            </a:r>
          </a:p>
          <a:p>
            <a:pPr lvl="3"/>
            <a:r>
              <a:rPr lang="kk-KZ" noProof="0" smtClean="0"/>
              <a:t>Четвертый уровень</a:t>
            </a:r>
          </a:p>
          <a:p>
            <a:pPr lvl="4"/>
            <a:r>
              <a:rPr lang="kk-KZ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AB1096-B4A4-47E3-BC4E-BF3E030A4582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066169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9412FC-DB5E-4715-A63C-BB4FB8E0C2D4}" type="slidenum">
              <a:rPr lang="kk-KZ" smtClean="0"/>
              <a:pPr eaLnBrk="1" hangingPunct="1"/>
              <a:t>1</a:t>
            </a:fld>
            <a:endParaRPr lang="kk-K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kk-KZ" dirty="0" smtClean="0"/>
              <a:t>.Б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2BC4AD-05CA-4BB1-A54E-A3DDE30C96BC}" type="slidenum">
              <a:rPr lang="kk-KZ" smtClean="0"/>
              <a:pPr eaLnBrk="1" hangingPunct="1"/>
              <a:t>11</a:t>
            </a:fld>
            <a:endParaRPr lang="kk-K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E6F7EA-A5E3-498A-BEA7-8064D8890EE2}" type="slidenum">
              <a:rPr lang="kk-KZ" smtClean="0"/>
              <a:pPr eaLnBrk="1" hangingPunct="1"/>
              <a:t>12</a:t>
            </a:fld>
            <a:endParaRPr lang="kk-K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37A15-E6C4-4F8B-9ACD-BA883E3C585B}" type="slidenum">
              <a:rPr lang="kk-KZ" smtClean="0"/>
              <a:pPr eaLnBrk="1" hangingPunct="1"/>
              <a:t>2</a:t>
            </a:fld>
            <a:endParaRPr lang="kk-K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388259-A726-43A9-83DA-376FF7312973}" type="slidenum">
              <a:rPr lang="kk-KZ" smtClean="0"/>
              <a:pPr eaLnBrk="1" hangingPunct="1"/>
              <a:t>3</a:t>
            </a:fld>
            <a:endParaRPr lang="kk-K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CC08EE-7A57-4D13-A6F6-E318E51BCE7B}" type="slidenum">
              <a:rPr lang="kk-KZ" smtClean="0"/>
              <a:pPr eaLnBrk="1" hangingPunct="1"/>
              <a:t>4</a:t>
            </a:fld>
            <a:endParaRPr lang="kk-K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40041-08AA-41AB-80A5-2CF6F171A076}" type="slidenum">
              <a:rPr lang="kk-KZ" smtClean="0"/>
              <a:pPr eaLnBrk="1" hangingPunct="1"/>
              <a:t>5</a:t>
            </a:fld>
            <a:endParaRPr lang="kk-K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8F3FC2-BCF2-4D21-8D62-E6BD2012C902}" type="slidenum">
              <a:rPr lang="kk-KZ" smtClean="0"/>
              <a:pPr eaLnBrk="1" hangingPunct="1"/>
              <a:t>6</a:t>
            </a:fld>
            <a:endParaRPr lang="kk-K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14BD49-3F34-4226-98D6-D8CE4C2966C5}" type="slidenum">
              <a:rPr lang="kk-KZ" smtClean="0"/>
              <a:pPr eaLnBrk="1" hangingPunct="1"/>
              <a:t>7</a:t>
            </a:fld>
            <a:endParaRPr lang="kk-K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01E9CC-A4D2-4326-85D3-9841C0207D74}" type="slidenum">
              <a:rPr lang="kk-KZ" smtClean="0"/>
              <a:pPr eaLnBrk="1" hangingPunct="1"/>
              <a:t>8</a:t>
            </a:fld>
            <a:endParaRPr lang="kk-K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E1B5DA-7042-4C1D-827C-96320D60E827}" type="slidenum">
              <a:rPr lang="kk-KZ" smtClean="0"/>
              <a:pPr eaLnBrk="1" hangingPunct="1"/>
              <a:t>9</a:t>
            </a:fld>
            <a:endParaRPr lang="kk-K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k-K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E5DE7-1EF0-4408-A2A0-9FF1D1BED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1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FFFE6-7329-4256-A20B-CF0854658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1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E405-C950-4E02-BCEB-8A6386280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3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8B62-107C-45D5-A2A4-059E65B8E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55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kk-KZ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kumimoji="1" lang="kk-KZ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B8EFAAF1-E0A6-4746-8010-15C5AF6BC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4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F1E6-7FF1-4781-ACA2-2D66320A6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7989C-4E0D-4FE0-A8DA-890959957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0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BCDD-3EA2-4826-8B07-B6CF54437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8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7881-D7F5-46A6-A809-349BD241B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3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75106-D3AF-4A02-880C-6C1F4812A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56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BF21E-5150-4C0D-B3E1-B9AC2051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6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FC85-63A7-43A6-B4CA-94712E39E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04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9365-1709-40C0-B8D1-7DF7050C6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24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A026-6E92-49E0-8C62-4ED00C5CD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6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397F-B916-463D-8477-2B7DB637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57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C601D-B62D-4173-942E-0A63FF48A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57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53A5A0E-7441-4130-A59D-B48A9E071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8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8ABC-C181-4D4D-8999-ABF4D734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69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6C017B-C9A8-4644-BE45-EA4AB416A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57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FF8D-9F4A-460B-B3B0-5CF49BD01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8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DA3CC-708B-4555-918E-3FBADBF0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8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871A-FBD9-4EE6-8285-B0AF8910C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2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609B-6C1A-454C-AD86-AED560A8B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84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8791-0623-4722-A974-FC47CDFE3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7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F288-B4A3-4461-A3A8-11BED51AE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30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B6E21A-F724-4C06-BD6C-57D555626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6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A229-0B21-4CAE-A70B-ECC5D6909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74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703321-1625-4639-8314-DEF0603B5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7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FD6D-2736-463E-9625-D72B9B249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06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999EF-DB70-41E8-BB70-67B3BCF46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27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4AD6-CC5C-49AA-B72F-06556C240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51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326C-D31B-4ADA-B3D5-F6426A829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36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2F3F-29E0-406C-A3C7-716C816D5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B5A2-BE6B-4DF5-8679-61D493018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2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199F-031D-4A22-913F-D5ABCC6B7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43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BC845-C1CD-4E84-A337-D6F9906C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55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FA4D-A1CD-49AD-ACD0-4074BD6D0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44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9FB5-D958-48C6-8424-B3C42123A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30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CA09-9C12-4A72-B3AD-D974604CB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03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E6B3-61E7-4DF7-8188-BB6029397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F453-D909-4B9D-940B-A74F5785C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9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4A927-AA3A-4199-BFB9-55305D73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0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E964-7390-49C6-A6F9-29FFCC131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24D6-4114-4E0D-A453-773C4138C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7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4A1D-48B8-4708-BCF4-CE47E2908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6CB55D-7958-4BEF-BCB7-7C7746DB1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15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15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5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BB483A3-9F58-49ED-9BBC-18EE6D445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6C96E11-B080-4E72-95EA-93FF58946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88" r:id="rId2"/>
    <p:sldLayoutId id="2147484000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4001" r:id="rId9"/>
    <p:sldLayoutId id="2147483994" r:id="rId10"/>
    <p:sldLayoutId id="21474840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2F88A81-8485-46A0-B687-B09C7579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3995" r:id="rId4"/>
    <p:sldLayoutId id="2147484006" r:id="rId5"/>
    <p:sldLayoutId id="2147483996" r:id="rId6"/>
    <p:sldLayoutId id="2147484007" r:id="rId7"/>
    <p:sldLayoutId id="2147484008" r:id="rId8"/>
    <p:sldLayoutId id="2147484009" r:id="rId9"/>
    <p:sldLayoutId id="2147483997" r:id="rId10"/>
    <p:sldLayoutId id="21474840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7.gif"/><Relationship Id="rId5" Type="http://schemas.openxmlformats.org/officeDocument/2006/relationships/image" Target="../media/image12.gif"/><Relationship Id="rId10" Type="http://schemas.openxmlformats.org/officeDocument/2006/relationships/image" Target="../media/image16.gif"/><Relationship Id="rId4" Type="http://schemas.openxmlformats.org/officeDocument/2006/relationships/image" Target="../media/image11.gi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3600" dirty="0" smtClean="0">
                <a:solidFill>
                  <a:srgbClr val="FF3300"/>
                </a:solidFill>
              </a:rPr>
              <a:t>               Сабақтың тақырыбы:</a:t>
            </a:r>
            <a:r>
              <a:rPr lang="kk-KZ" dirty="0" smtClean="0"/>
              <a:t> </a:t>
            </a:r>
            <a:endParaRPr lang="ru-RU" dirty="0" smtClean="0"/>
          </a:p>
        </p:txBody>
      </p:sp>
      <p:pic>
        <p:nvPicPr>
          <p:cNvPr id="18435" name="Picture 14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4313"/>
            <a:ext cx="73453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381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4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81750"/>
            <a:ext cx="381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547813" y="1484313"/>
            <a:ext cx="6553200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Етістіктен өткенді қайталау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3059113" y="2781300"/>
            <a:ext cx="280828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6-сынып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Қазақ тілі 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2124075" y="4076700"/>
            <a:ext cx="540067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Пән мұғалімі: </a:t>
            </a:r>
            <a:r>
              <a:rPr lang="ru-RU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Аксеитова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А.Б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32125" y="5948363"/>
            <a:ext cx="3281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b="1" i="1" dirty="0" smtClean="0"/>
              <a:t> 6 ақпан 2017  </a:t>
            </a:r>
            <a:r>
              <a:rPr lang="kk-KZ" sz="2400" b="1" i="1" dirty="0"/>
              <a:t>жылы</a:t>
            </a:r>
            <a:endParaRPr lang="ru-RU" sz="2400" b="1" i="1" dirty="0"/>
          </a:p>
        </p:txBody>
      </p:sp>
      <p:pic>
        <p:nvPicPr>
          <p:cNvPr id="18442" name="Picture 2" descr="D:\Анимация\20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7312" y="4857750"/>
            <a:ext cx="33575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" descr="D:\Анимация\20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7313" y="2357438"/>
            <a:ext cx="3357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" descr="D:\Анимация\20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51" y="4714875"/>
            <a:ext cx="33575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" descr="D:\Анимация\20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143750" y="1357313"/>
            <a:ext cx="33575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6" descr="F:\Қызыоордадан әкелген\картинки и шаблоны\Анимашки\Анимашки\84d0d29e6c40cbb5683c3d1cce78357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6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5" name="Picture 2" descr="D:\Рамка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3999" cy="6858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331640" y="692696"/>
            <a:ext cx="444205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Тапсырма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132856"/>
            <a:ext cx="6192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Мына сөздерге жұрнақ </a:t>
            </a:r>
          </a:p>
          <a:p>
            <a:pPr algn="l"/>
            <a:r>
              <a:rPr lang="kk-K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жалғап  сөйлем құрастырыңдар</a:t>
            </a: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2271" y="3122412"/>
            <a:ext cx="649406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Жүгір, сөйле, оқы, ал, айт, жет, біл, көр, сыз,аш.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0" name="Group 9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630562"/>
              </p:ext>
            </p:extLst>
          </p:nvPr>
        </p:nvGraphicFramePr>
        <p:xfrm>
          <a:off x="22224" y="869513"/>
          <a:ext cx="9121775" cy="5952535"/>
        </p:xfrm>
        <a:graphic>
          <a:graphicData uri="http://schemas.openxmlformats.org/drawingml/2006/table">
            <a:tbl>
              <a:tblPr/>
              <a:tblGrid>
                <a:gridCol w="47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5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6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Рс</a:t>
                      </a:r>
                      <a:endParaRPr kumimoji="0" lang="kk-K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Тапсырмалар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Дұрыс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Бұрыс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8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Етістіктер басқа сөз таптарынан сөз тудырушы жұрнақ арқылы жасалмайды. 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8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Етістіктер тұлғасына қарай негізгі және туынды болып екіге бөлінеді.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8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Қимылдың, іс-әрекеттің болмауын, іске аспауын білдіретін етістікті болымды етістіктер дейді.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endParaRPr kumimoji="0" lang="kk-K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Ортақ етістің –ыс,-іс,-с жұрнақтары жоқ.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endParaRPr kumimoji="0" lang="kk-K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8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Мағынасы жағынан тура объектіні, табыс септіктегі сөзді қажет етіп тұратын етістіктерді  салт етістіктер дейді.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Етістер төрт түрге бөлінеді.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8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Есімшенің –мақ, -мек, -бақ, -бек, -пақ, -пек жұрнақтары етістіктің болымсыз тұлғасына жалғанбайды.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74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-ғалы, -гелі,-қалы, -келі тұлғалы көсемшелер жіктеледі. </a:t>
                      </a:r>
                      <a:endParaRPr kumimoji="0" lang="kk-K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78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Тұйық етістік тікелей септеле де, тәуелдене де алады, бірақ жіктелмейді.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78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Дауыссыз дыбыстарға біткен етістіктерге тұйық етістіктің –у жұрнағы дауысты болып жалғанады.</a:t>
                      </a:r>
                      <a:endParaRPr kumimoji="0" lang="kk-K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endParaRPr kumimoji="0" lang="kk-K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826" name="WordArt 82"/>
          <p:cNvSpPr>
            <a:spLocks noChangeArrowheads="1" noChangeShapeType="1" noTextEdit="1"/>
          </p:cNvSpPr>
          <p:nvPr/>
        </p:nvSpPr>
        <p:spPr bwMode="auto">
          <a:xfrm>
            <a:off x="7235825" y="2016125"/>
            <a:ext cx="200025" cy="188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1829" name="Line 85"/>
          <p:cNvSpPr>
            <a:spLocks noChangeShapeType="1"/>
          </p:cNvSpPr>
          <p:nvPr/>
        </p:nvSpPr>
        <p:spPr bwMode="auto">
          <a:xfrm>
            <a:off x="8027988" y="155733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30" name="Line 86"/>
          <p:cNvSpPr>
            <a:spLocks noChangeShapeType="1"/>
          </p:cNvSpPr>
          <p:nvPr/>
        </p:nvSpPr>
        <p:spPr bwMode="auto">
          <a:xfrm>
            <a:off x="8027988" y="27082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31" name="Line 87"/>
          <p:cNvSpPr>
            <a:spLocks noChangeShapeType="1"/>
          </p:cNvSpPr>
          <p:nvPr/>
        </p:nvSpPr>
        <p:spPr bwMode="auto">
          <a:xfrm>
            <a:off x="8027988" y="328453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32" name="Line 88"/>
          <p:cNvSpPr>
            <a:spLocks noChangeShapeType="1"/>
          </p:cNvSpPr>
          <p:nvPr/>
        </p:nvSpPr>
        <p:spPr bwMode="auto">
          <a:xfrm>
            <a:off x="8027988" y="3789363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33" name="WordArt 89"/>
          <p:cNvSpPr>
            <a:spLocks noChangeArrowheads="1" noChangeShapeType="1" noTextEdit="1"/>
          </p:cNvSpPr>
          <p:nvPr/>
        </p:nvSpPr>
        <p:spPr bwMode="auto">
          <a:xfrm>
            <a:off x="7215188" y="4429125"/>
            <a:ext cx="200025" cy="188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1834" name="WordArt 90"/>
          <p:cNvSpPr>
            <a:spLocks noChangeArrowheads="1" noChangeShapeType="1" noTextEdit="1"/>
          </p:cNvSpPr>
          <p:nvPr/>
        </p:nvSpPr>
        <p:spPr bwMode="auto">
          <a:xfrm>
            <a:off x="7215188" y="4857750"/>
            <a:ext cx="200025" cy="188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1835" name="Line 91"/>
          <p:cNvSpPr>
            <a:spLocks noChangeShapeType="1"/>
          </p:cNvSpPr>
          <p:nvPr/>
        </p:nvSpPr>
        <p:spPr bwMode="auto">
          <a:xfrm>
            <a:off x="8143875" y="550068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837" name="WordArt 93"/>
          <p:cNvSpPr>
            <a:spLocks noChangeArrowheads="1" noChangeShapeType="1" noTextEdit="1"/>
          </p:cNvSpPr>
          <p:nvPr/>
        </p:nvSpPr>
        <p:spPr bwMode="auto">
          <a:xfrm>
            <a:off x="7143750" y="5786438"/>
            <a:ext cx="200025" cy="188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31839" name="WordArt 95"/>
          <p:cNvSpPr>
            <a:spLocks noChangeArrowheads="1" noChangeShapeType="1" noTextEdit="1"/>
          </p:cNvSpPr>
          <p:nvPr/>
        </p:nvSpPr>
        <p:spPr bwMode="auto">
          <a:xfrm>
            <a:off x="7143750" y="6357938"/>
            <a:ext cx="200025" cy="188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" y="188640"/>
            <a:ext cx="9143999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kk-KZ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7.Тапсырма. Сематикалық   карта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6" grpId="0" animBg="1"/>
      <p:bldP spid="31829" grpId="0" animBg="1"/>
      <p:bldP spid="31830" grpId="0" animBg="1"/>
      <p:bldP spid="31831" grpId="0" animBg="1"/>
      <p:bldP spid="31832" grpId="0" animBg="1"/>
      <p:bldP spid="31833" grpId="0" animBg="1"/>
      <p:bldP spid="31834" grpId="0" animBg="1"/>
      <p:bldP spid="31835" grpId="0" animBg="1"/>
      <p:bldP spid="31837" grpId="0" animBg="1"/>
      <p:bldP spid="318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аушан\Desktop\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190625"/>
            <a:ext cx="3664489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D:\Анимация\20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93031" y="1535906"/>
            <a:ext cx="34290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D:\Анимация\20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7313" y="5072063"/>
            <a:ext cx="33575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office6"/>
          <p:cNvPicPr preferRelativeResize="0"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497" y="-991393"/>
            <a:ext cx="8593506" cy="807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WordArt 15"/>
          <p:cNvSpPr>
            <a:spLocks noChangeArrowheads="1" noChangeShapeType="1" noTextEdit="1"/>
          </p:cNvSpPr>
          <p:nvPr/>
        </p:nvSpPr>
        <p:spPr bwMode="auto">
          <a:xfrm>
            <a:off x="1042988" y="2205038"/>
            <a:ext cx="3384550" cy="1335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Етістік атаның</a:t>
            </a:r>
          </a:p>
          <a:p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жұмбақтары</a:t>
            </a:r>
          </a:p>
        </p:txBody>
      </p:sp>
      <p:pic>
        <p:nvPicPr>
          <p:cNvPr id="3" name="Picture 9" descr="ОРНАМЕНТ0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45354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9" descr="ОРНАМЕНТ0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0"/>
            <a:ext cx="45354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ОРНАМЕНТ0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6497638"/>
            <a:ext cx="45354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ОРНАМЕНТ0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497638"/>
            <a:ext cx="45354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577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7143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7143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513" y="100806"/>
            <a:ext cx="91074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Тапсырма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50825" y="260350"/>
            <a:ext cx="8785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2800" b="1" i="1" dirty="0">
                <a:solidFill>
                  <a:srgbClr val="0070C0"/>
                </a:solidFill>
                <a:latin typeface="Algerian" pitchFamily="82" charset="0"/>
              </a:rPr>
              <a:t>1. </a:t>
            </a:r>
            <a:r>
              <a:rPr lang="kk-KZ" sz="2800" i="1" dirty="0">
                <a:solidFill>
                  <a:srgbClr val="0070C0"/>
                </a:solidFill>
              </a:rPr>
              <a:t>Бір жұрнақ екі етіске ортақ. Олар қай етістер?</a:t>
            </a:r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3796" name="AutoShape 11"/>
          <p:cNvSpPr>
            <a:spLocks noChangeArrowheads="1"/>
          </p:cNvSpPr>
          <p:nvPr/>
        </p:nvSpPr>
        <p:spPr bwMode="auto">
          <a:xfrm>
            <a:off x="4356100" y="692150"/>
            <a:ext cx="4319588" cy="936625"/>
          </a:xfrm>
          <a:prstGeom prst="flowChartDecision">
            <a:avLst/>
          </a:prstGeom>
          <a:solidFill>
            <a:srgbClr val="F8A6E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k-KZ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508625" y="836613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kk-KZ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(</a:t>
            </a:r>
            <a:r>
              <a:rPr lang="kk-KZ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Өздік, ырықсыз етістер</a:t>
            </a:r>
            <a:r>
              <a:rPr lang="kk-KZ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endParaRPr lang="ru-RU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23850" y="1557338"/>
            <a:ext cx="79930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2500" b="1" i="1">
                <a:solidFill>
                  <a:srgbClr val="0070C0"/>
                </a:solidFill>
                <a:latin typeface="Algerian" pitchFamily="82" charset="0"/>
              </a:rPr>
              <a:t>2. </a:t>
            </a:r>
            <a:r>
              <a:rPr lang="kk-KZ" b="1" i="1">
                <a:solidFill>
                  <a:srgbClr val="0070C0"/>
                </a:solidFill>
              </a:rPr>
              <a:t>Көп адамның қатысуымен істелетін іс қай етіске жатады?</a:t>
            </a:r>
            <a:endParaRPr lang="ru-RU" b="1" i="1">
              <a:solidFill>
                <a:srgbClr val="0070C0"/>
              </a:solidFill>
            </a:endParaRPr>
          </a:p>
        </p:txBody>
      </p:sp>
      <p:sp>
        <p:nvSpPr>
          <p:cNvPr id="33799" name="AutoShape 14"/>
          <p:cNvSpPr>
            <a:spLocks noChangeArrowheads="1"/>
          </p:cNvSpPr>
          <p:nvPr/>
        </p:nvSpPr>
        <p:spPr bwMode="auto">
          <a:xfrm>
            <a:off x="5148263" y="1916113"/>
            <a:ext cx="3527425" cy="720725"/>
          </a:xfrm>
          <a:prstGeom prst="flowChartDecision">
            <a:avLst/>
          </a:prstGeom>
          <a:solidFill>
            <a:srgbClr val="F8A6E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k-KZ">
              <a:solidFill>
                <a:srgbClr val="0070C0"/>
              </a:solidFill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072188" y="2000250"/>
            <a:ext cx="15128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>
                <a:solidFill>
                  <a:srgbClr val="0070C0"/>
                </a:solidFill>
              </a:rPr>
              <a:t>(</a:t>
            </a:r>
            <a:r>
              <a:rPr lang="kk-KZ" b="1" i="1">
                <a:solidFill>
                  <a:srgbClr val="0070C0"/>
                </a:solidFill>
              </a:rPr>
              <a:t>Ортақ </a:t>
            </a:r>
            <a:r>
              <a:rPr lang="kk-KZ" b="1">
                <a:solidFill>
                  <a:srgbClr val="0070C0"/>
                </a:solidFill>
              </a:rPr>
              <a:t>)</a:t>
            </a:r>
            <a:endParaRPr lang="ru-RU" sz="2500" b="1" i="1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23850" y="2565400"/>
            <a:ext cx="82089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2500" b="1" i="1">
                <a:solidFill>
                  <a:srgbClr val="FF0000"/>
                </a:solidFill>
                <a:latin typeface="Algerian" pitchFamily="82" charset="0"/>
              </a:rPr>
              <a:t>3. </a:t>
            </a:r>
            <a:r>
              <a:rPr lang="kk-KZ" b="1" i="1">
                <a:solidFill>
                  <a:srgbClr val="0070C0"/>
                </a:solidFill>
              </a:rPr>
              <a:t>Жеке алғанда – есім сөздер, етістік құрамында келгенде –жұрнақтар. Олар қайсылар?</a:t>
            </a:r>
            <a:endParaRPr lang="ru-RU" sz="2500" b="1" i="1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3802" name="AutoShape 17"/>
          <p:cNvSpPr>
            <a:spLocks noChangeArrowheads="1"/>
          </p:cNvSpPr>
          <p:nvPr/>
        </p:nvSpPr>
        <p:spPr bwMode="auto">
          <a:xfrm>
            <a:off x="3348038" y="2924175"/>
            <a:ext cx="5400675" cy="1009650"/>
          </a:xfrm>
          <a:prstGeom prst="flowChartDecision">
            <a:avLst/>
          </a:prstGeom>
          <a:solidFill>
            <a:srgbClr val="F8A6E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k-KZ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211638" y="3213100"/>
            <a:ext cx="403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>
                <a:solidFill>
                  <a:srgbClr val="FF3399"/>
                </a:solidFill>
              </a:rPr>
              <a:t>(</a:t>
            </a:r>
            <a:r>
              <a:rPr lang="kk-KZ" b="1" i="1">
                <a:solidFill>
                  <a:srgbClr val="FF3399"/>
                </a:solidFill>
              </a:rPr>
              <a:t>Ыс, іс, қыз, ық, ар, ер, қан, ін, у</a:t>
            </a:r>
            <a:r>
              <a:rPr lang="kk-KZ" b="1">
                <a:solidFill>
                  <a:srgbClr val="FF3399"/>
                </a:solidFill>
              </a:rPr>
              <a:t>)</a:t>
            </a:r>
            <a:endParaRPr lang="ru-RU" b="1">
              <a:solidFill>
                <a:srgbClr val="FF3399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23850" y="4005263"/>
            <a:ext cx="511175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2500" b="1" i="1">
                <a:solidFill>
                  <a:srgbClr val="FF0000"/>
                </a:solidFill>
                <a:latin typeface="Algerian" pitchFamily="82" charset="0"/>
              </a:rPr>
              <a:t>4. </a:t>
            </a:r>
            <a:r>
              <a:rPr lang="kk-KZ" b="1" i="1"/>
              <a:t>Оң оқыса да, солға қарай оқыса да етістік.          Ол қай сөздер?</a:t>
            </a:r>
            <a:r>
              <a:rPr lang="kk-KZ"/>
              <a:t> </a:t>
            </a:r>
            <a:endParaRPr lang="ru-RU"/>
          </a:p>
        </p:txBody>
      </p:sp>
      <p:sp>
        <p:nvSpPr>
          <p:cNvPr id="33805" name="AutoShape 20"/>
          <p:cNvSpPr>
            <a:spLocks noChangeArrowheads="1"/>
          </p:cNvSpPr>
          <p:nvPr/>
        </p:nvSpPr>
        <p:spPr bwMode="auto">
          <a:xfrm>
            <a:off x="5148263" y="3933825"/>
            <a:ext cx="3995737" cy="863600"/>
          </a:xfrm>
          <a:prstGeom prst="flowChartDecision">
            <a:avLst/>
          </a:prstGeom>
          <a:solidFill>
            <a:srgbClr val="F8A6E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k-KZ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651500" y="4221163"/>
            <a:ext cx="2808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dirty="0"/>
              <a:t>  (</a:t>
            </a:r>
            <a:r>
              <a:rPr lang="kk-KZ" b="1" i="1" dirty="0"/>
              <a:t>Шаш, қақ, </a:t>
            </a:r>
            <a:r>
              <a:rPr lang="kk-KZ" b="1" i="1" dirty="0" smtClean="0"/>
              <a:t> </a:t>
            </a:r>
            <a:r>
              <a:rPr lang="kk-KZ" b="1" i="1" dirty="0"/>
              <a:t>т.б.</a:t>
            </a:r>
            <a:r>
              <a:rPr lang="kk-KZ" i="1" dirty="0"/>
              <a:t>)</a:t>
            </a:r>
            <a:endParaRPr lang="ru-RU" i="1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50825" y="4797425"/>
            <a:ext cx="3960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2500" b="1" i="1">
                <a:solidFill>
                  <a:srgbClr val="990000"/>
                </a:solidFill>
                <a:latin typeface="Algerian" pitchFamily="82" charset="0"/>
              </a:rPr>
              <a:t>5. </a:t>
            </a:r>
            <a:r>
              <a:rPr lang="kk-KZ" b="1" i="1">
                <a:solidFill>
                  <a:srgbClr val="990000"/>
                </a:solidFill>
              </a:rPr>
              <a:t>Құс аттарымен тұлғалас етістіктерді білесіңдер ме?</a:t>
            </a:r>
            <a:r>
              <a:rPr lang="kk-KZ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33808" name="AutoShape 24"/>
          <p:cNvSpPr>
            <a:spLocks noChangeArrowheads="1"/>
          </p:cNvSpPr>
          <p:nvPr/>
        </p:nvSpPr>
        <p:spPr bwMode="auto">
          <a:xfrm>
            <a:off x="4356100" y="4941888"/>
            <a:ext cx="4319588" cy="1079500"/>
          </a:xfrm>
          <a:prstGeom prst="flowChartDecision">
            <a:avLst/>
          </a:prstGeom>
          <a:solidFill>
            <a:srgbClr val="F8A6E1"/>
          </a:solidFill>
          <a:ln w="5715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kk-KZ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5214938" y="5357813"/>
            <a:ext cx="2665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2000"/>
              <a:t>(</a:t>
            </a:r>
            <a:r>
              <a:rPr lang="kk-KZ" sz="2000" b="1" i="1"/>
              <a:t>Қаз, тырна)</a:t>
            </a:r>
            <a:endParaRPr lang="ru-RU" sz="2000" b="1" i="1"/>
          </a:p>
        </p:txBody>
      </p:sp>
      <p:pic>
        <p:nvPicPr>
          <p:cNvPr id="33810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715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7864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000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92881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1192" y="1556792"/>
            <a:ext cx="8539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 Оқушыларды бағалау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967335"/>
            <a:ext cx="82089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10. Кері байланыс.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«Бес саусақ» әдісі 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бойынша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5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Picture 4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1775" cy="6858000"/>
          </a:xfrm>
          <a:noFill/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071688" y="1214438"/>
            <a:ext cx="54721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11.Үйге </a:t>
            </a:r>
            <a:r>
              <a:rPr lang="ru-RU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тапсырма</a:t>
            </a:r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1547664" y="1989138"/>
            <a:ext cx="619268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kk-KZ" sz="3200" b="1" i="1" dirty="0">
                <a:solidFill>
                  <a:schemeClr val="tx2"/>
                </a:solidFill>
                <a:latin typeface="Times New Roman" pitchFamily="18" charset="0"/>
              </a:rPr>
              <a:t>    </a:t>
            </a:r>
            <a:r>
              <a:rPr lang="kk-KZ" sz="3200" b="1" i="1" dirty="0" smtClean="0">
                <a:solidFill>
                  <a:srgbClr val="9900CC"/>
                </a:solidFill>
                <a:latin typeface="Times New Roman" pitchFamily="18" charset="0"/>
              </a:rPr>
              <a:t>Етістіктерді қатыстырып</a:t>
            </a:r>
            <a:r>
              <a:rPr lang="kk-KZ" sz="3200" b="1" i="1" dirty="0">
                <a:solidFill>
                  <a:srgbClr val="9900CC"/>
                </a:solidFill>
                <a:latin typeface="Times New Roman" pitchFamily="18" charset="0"/>
              </a:rPr>
              <a:t>,</a:t>
            </a:r>
          </a:p>
          <a:p>
            <a:pPr algn="l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kk-KZ" sz="3200" b="1" i="1" dirty="0">
                <a:solidFill>
                  <a:srgbClr val="9900CC"/>
                </a:solidFill>
                <a:latin typeface="Times New Roman" pitchFamily="18" charset="0"/>
              </a:rPr>
              <a:t>өзің туралы </a:t>
            </a:r>
            <a:r>
              <a:rPr lang="kk-KZ" sz="3200" b="1" i="1" dirty="0" smtClean="0">
                <a:solidFill>
                  <a:srgbClr val="9900CC"/>
                </a:solidFill>
                <a:latin typeface="Times New Roman" pitchFamily="18" charset="0"/>
              </a:rPr>
              <a:t>жаз (эссе жазу).</a:t>
            </a:r>
            <a:endParaRPr lang="ru-RU" sz="3200" b="1" i="1" dirty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34822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7860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F:\Қызыоордадан әкелген\картинки и шаблоны\Анимашки\Анимашки\star0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71475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pic>
        <p:nvPicPr>
          <p:cNvPr id="3078" name="Picture 6" descr="м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900113" y="476250"/>
            <a:ext cx="73437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k-KZ" sz="4800" b="1">
                <a:solidFill>
                  <a:srgbClr val="FF0000"/>
                </a:solidFill>
              </a:rPr>
              <a:t>Сабақтың мақсаты</a:t>
            </a:r>
            <a:r>
              <a:rPr lang="kk-KZ" sz="4800">
                <a:solidFill>
                  <a:srgbClr val="FF0000"/>
                </a:solidFill>
              </a:rPr>
              <a:t>:</a:t>
            </a:r>
            <a:endParaRPr lang="ru-RU" sz="4800">
              <a:solidFill>
                <a:srgbClr val="FF0000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116013" y="1844675"/>
            <a:ext cx="72723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k-KZ" b="1" u="sng" dirty="0">
                <a:solidFill>
                  <a:srgbClr val="FF0000"/>
                </a:solidFill>
              </a:rPr>
              <a:t>Білімділі</a:t>
            </a:r>
            <a:r>
              <a:rPr lang="kk-KZ" sz="2400" b="1" u="sng" dirty="0">
                <a:solidFill>
                  <a:srgbClr val="FF0000"/>
                </a:solidFill>
              </a:rPr>
              <a:t>гі:</a:t>
            </a:r>
            <a:r>
              <a:rPr lang="kk-KZ" sz="2400" dirty="0"/>
              <a:t> </a:t>
            </a:r>
          </a:p>
          <a:p>
            <a:pPr algn="l"/>
            <a:r>
              <a:rPr lang="kk-KZ" sz="2400" dirty="0"/>
              <a:t>    </a:t>
            </a:r>
            <a:r>
              <a:rPr lang="kk-KZ" sz="2400" b="1" i="1" dirty="0" smtClean="0"/>
              <a:t>Етістіктен алған білімдерін </a:t>
            </a:r>
            <a:r>
              <a:rPr lang="kk-KZ" sz="2400" b="1" i="1" dirty="0"/>
              <a:t>нақтылау.</a:t>
            </a:r>
          </a:p>
          <a:p>
            <a:pPr algn="l"/>
            <a:r>
              <a:rPr lang="kk-KZ" sz="2400" b="1" u="sng" dirty="0">
                <a:solidFill>
                  <a:srgbClr val="FF0000"/>
                </a:solidFill>
              </a:rPr>
              <a:t>Дамытушылық:</a:t>
            </a:r>
            <a:r>
              <a:rPr lang="kk-KZ" sz="2400" b="1" dirty="0">
                <a:solidFill>
                  <a:srgbClr val="FF0000"/>
                </a:solidFill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</a:rPr>
              <a:t> </a:t>
            </a:r>
            <a:r>
              <a:rPr lang="kk-KZ" sz="2400" b="1" i="1" dirty="0" smtClean="0"/>
              <a:t>жеке,топпен </a:t>
            </a:r>
            <a:r>
              <a:rPr lang="kk-KZ" sz="2400" b="1" i="1" dirty="0"/>
              <a:t>жұмыс жасауға дағдыландыру. Шығармашылық қабілетін шыңдауға бейімдеу.   </a:t>
            </a:r>
          </a:p>
          <a:p>
            <a:pPr algn="l"/>
            <a:r>
              <a:rPr lang="kk-KZ" sz="2400" b="1" u="sng" dirty="0">
                <a:solidFill>
                  <a:srgbClr val="FF0000"/>
                </a:solidFill>
              </a:rPr>
              <a:t>Тәрбиелік:  </a:t>
            </a:r>
          </a:p>
          <a:p>
            <a:pPr algn="l"/>
            <a:r>
              <a:rPr lang="kk-KZ" sz="2400" b="1" i="1" dirty="0"/>
              <a:t>  еңбексүйгіштікке отаншылдыққа тәрбиелеу </a:t>
            </a:r>
            <a:r>
              <a:rPr lang="kk-KZ" sz="2400" b="1" i="1" dirty="0">
                <a:solidFill>
                  <a:srgbClr val="FFFF00"/>
                </a:solidFill>
              </a:rPr>
              <a:t>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4786313"/>
            <a:ext cx="207803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342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102350"/>
            <a:ext cx="342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pic>
        <p:nvPicPr>
          <p:cNvPr id="20484" name="Picture 4" descr="Рисунок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14500" y="1773238"/>
            <a:ext cx="63579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kk-KZ" sz="2400" b="1" dirty="0">
                <a:solidFill>
                  <a:srgbClr val="0000FF"/>
                </a:solidFill>
              </a:rPr>
              <a:t>Сабақтың түрі</a:t>
            </a:r>
            <a:r>
              <a:rPr lang="kk-KZ" sz="2400" dirty="0">
                <a:solidFill>
                  <a:srgbClr val="0000FF"/>
                </a:solidFill>
              </a:rPr>
              <a:t>:</a:t>
            </a:r>
            <a:br>
              <a:rPr lang="kk-KZ" sz="2400" dirty="0">
                <a:solidFill>
                  <a:srgbClr val="0000FF"/>
                </a:solidFill>
              </a:rPr>
            </a:br>
            <a:r>
              <a:rPr lang="kk-KZ" sz="2400" i="1" dirty="0">
                <a:solidFill>
                  <a:schemeClr val="tx2"/>
                </a:solidFill>
              </a:rPr>
              <a:t>Білімді бекіту сабағы 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kk-KZ" sz="2400" dirty="0">
                <a:solidFill>
                  <a:srgbClr val="990033"/>
                </a:solidFill>
              </a:rPr>
              <a:t> </a:t>
            </a:r>
            <a:r>
              <a:rPr lang="kk-KZ" sz="2400" b="1" dirty="0">
                <a:solidFill>
                  <a:srgbClr val="FF0000"/>
                </a:solidFill>
              </a:rPr>
              <a:t/>
            </a:r>
            <a:br>
              <a:rPr lang="kk-KZ" sz="2400" b="1" dirty="0">
                <a:solidFill>
                  <a:srgbClr val="FF0000"/>
                </a:solidFill>
              </a:rPr>
            </a:br>
            <a:r>
              <a:rPr lang="kk-KZ" sz="2400" b="1" dirty="0">
                <a:solidFill>
                  <a:srgbClr val="0000FF"/>
                </a:solidFill>
              </a:rPr>
              <a:t>Сабақтың әдісі:</a:t>
            </a:r>
            <a:r>
              <a:rPr lang="kk-KZ" sz="2400" b="1" dirty="0">
                <a:solidFill>
                  <a:schemeClr val="tx2"/>
                </a:solidFill>
              </a:rPr>
              <a:t> </a:t>
            </a:r>
            <a:r>
              <a:rPr lang="kk-KZ" sz="2400" b="1" dirty="0" smtClean="0">
                <a:solidFill>
                  <a:schemeClr val="tx2"/>
                </a:solidFill>
              </a:rPr>
              <a:t>СТО технологиясы,</a:t>
            </a:r>
            <a:r>
              <a:rPr lang="kk-KZ" sz="2400" b="1" dirty="0">
                <a:solidFill>
                  <a:schemeClr val="tx2"/>
                </a:solidFill>
              </a:rPr>
              <a:t/>
            </a:r>
            <a:br>
              <a:rPr lang="kk-KZ" sz="2400" b="1" dirty="0">
                <a:solidFill>
                  <a:schemeClr val="tx2"/>
                </a:solidFill>
              </a:rPr>
            </a:br>
            <a:r>
              <a:rPr lang="kk-KZ" sz="2400" i="1" dirty="0">
                <a:solidFill>
                  <a:schemeClr val="tx2"/>
                </a:solidFill>
              </a:rPr>
              <a:t>оқулықпен жұмыс, сұрақ </a:t>
            </a:r>
            <a:r>
              <a:rPr lang="kk-KZ" sz="2400" i="1" dirty="0" smtClean="0">
                <a:solidFill>
                  <a:schemeClr val="tx2"/>
                </a:solidFill>
              </a:rPr>
              <a:t>–жауап.</a:t>
            </a:r>
            <a:endParaRPr lang="kk-KZ" sz="2400" i="1" dirty="0">
              <a:solidFill>
                <a:schemeClr val="tx2"/>
              </a:solidFill>
            </a:endParaRPr>
          </a:p>
          <a:p>
            <a:pPr algn="l"/>
            <a:r>
              <a:rPr lang="kk-KZ" sz="2400" b="1" dirty="0">
                <a:solidFill>
                  <a:srgbClr val="0000FF"/>
                </a:solidFill>
              </a:rPr>
              <a:t>Сабақтың көрнекілігі:</a:t>
            </a:r>
          </a:p>
          <a:p>
            <a:pPr algn="l"/>
            <a:r>
              <a:rPr lang="kk-KZ" sz="2400" i="1" dirty="0" smtClean="0">
                <a:solidFill>
                  <a:schemeClr val="tx2"/>
                </a:solidFill>
              </a:rPr>
              <a:t>парақша, </a:t>
            </a:r>
            <a:r>
              <a:rPr lang="kk-KZ" sz="2400" i="1" dirty="0">
                <a:solidFill>
                  <a:schemeClr val="tx2"/>
                </a:solidFill>
              </a:rPr>
              <a:t>оқулық.</a:t>
            </a:r>
          </a:p>
          <a:p>
            <a:pPr algn="l"/>
            <a:r>
              <a:rPr lang="kk-KZ" sz="2400" b="1" dirty="0">
                <a:solidFill>
                  <a:srgbClr val="0000FF"/>
                </a:solidFill>
              </a:rPr>
              <a:t>Пәнаралық байланыс: </a:t>
            </a:r>
            <a:r>
              <a:rPr lang="kk-KZ" sz="2400" i="1" dirty="0">
                <a:solidFill>
                  <a:schemeClr val="tx2"/>
                </a:solidFill>
              </a:rPr>
              <a:t>Әдебиет</a:t>
            </a:r>
            <a:r>
              <a:rPr lang="kk-KZ" i="1" dirty="0">
                <a:solidFill>
                  <a:schemeClr val="tx2"/>
                </a:solidFill>
              </a:rPr>
              <a:t> </a:t>
            </a:r>
            <a:r>
              <a:rPr lang="kk-KZ" b="1" dirty="0">
                <a:solidFill>
                  <a:srgbClr val="FF0000"/>
                </a:solidFill>
              </a:rPr>
              <a:t/>
            </a:r>
            <a:br>
              <a:rPr lang="kk-KZ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6" name="Picture 17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87972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188" y="3284538"/>
            <a:ext cx="10810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84538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6" descr="327676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57188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9215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2071688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88913"/>
            <a:ext cx="2071688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3429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550" y="5013325"/>
            <a:ext cx="10810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1" descr="babochka06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5586">
            <a:off x="6538913" y="1844675"/>
            <a:ext cx="11525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6" descr="butterfly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2283">
            <a:off x="442913" y="1674813"/>
            <a:ext cx="13668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57188" y="1428750"/>
            <a:ext cx="7358062" cy="286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57400" y="4648200"/>
            <a:ext cx="3273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4000" dirty="0" smtClean="0"/>
              <a:t> </a:t>
            </a:r>
            <a:endParaRPr lang="ru-RU" sz="4000" dirty="0"/>
          </a:p>
        </p:txBody>
      </p:sp>
      <p:pic>
        <p:nvPicPr>
          <p:cNvPr id="21509" name="Picture 5" descr="Art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157788"/>
            <a:ext cx="47863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61025"/>
            <a:ext cx="27336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6" descr="F:\Қызыоордадан әкелген\картинки и шаблоны\Анимашки\Анимашки\84d0d29e6c40cbb5683c3d1cce78357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016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161" y="1428750"/>
            <a:ext cx="8754471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I.</a:t>
            </a:r>
            <a:r>
              <a:rPr lang="ru-RU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Ұйымдастыру</a:t>
            </a: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ru-RU" sz="40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кезеңі</a:t>
            </a:r>
            <a:endParaRPr lang="ru-RU" sz="4000" kern="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400" b="1" i="1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Психологиялы</a:t>
            </a:r>
            <a:r>
              <a:rPr lang="kk-KZ" sz="4400" b="1" i="1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қ ахуал</a:t>
            </a:r>
            <a:endParaRPr lang="ru-RU" sz="4400" b="1" i="1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Сынып</a:t>
            </a: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3 </a:t>
            </a:r>
            <a:r>
              <a:rPr lang="ru-RU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топқа</a:t>
            </a: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бөлінді</a:t>
            </a: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ru-RU" sz="4000" kern="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) </a:t>
            </a:r>
            <a:r>
              <a:rPr lang="ru-RU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Есімше</a:t>
            </a:r>
            <a:endParaRPr lang="ru-RU" sz="4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ru-RU" sz="4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) </a:t>
            </a:r>
            <a:r>
              <a:rPr lang="ru-RU" sz="40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Көсемш</a:t>
            </a:r>
            <a:r>
              <a:rPr lang="kk-KZ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  <a:endParaRPr lang="ru-RU" sz="4000" kern="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40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) </a:t>
            </a:r>
            <a:r>
              <a:rPr lang="ru-RU" sz="40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Етіс</a:t>
            </a:r>
            <a:endParaRPr lang="ru-RU" sz="40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81332E-7 L 0.51962 -8.81332E-7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кругленный прямоугольник 2"/>
          <p:cNvSpPr>
            <a:spLocks noChangeArrowheads="1"/>
          </p:cNvSpPr>
          <p:nvPr/>
        </p:nvSpPr>
        <p:spPr bwMode="auto">
          <a:xfrm>
            <a:off x="0" y="785812"/>
            <a:ext cx="9001125" cy="6072187"/>
          </a:xfrm>
          <a:prstGeom prst="roundRect">
            <a:avLst>
              <a:gd name="adj" fmla="val 11876"/>
            </a:avLst>
          </a:prstGeom>
          <a:solidFill>
            <a:srgbClr val="CC99FF">
              <a:alpha val="7607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r>
              <a:rPr lang="kk-KZ" sz="3200" dirty="0" smtClean="0"/>
              <a:t>1 топ.</a:t>
            </a:r>
          </a:p>
          <a:p>
            <a:pPr algn="l"/>
            <a:r>
              <a:rPr lang="kk-KZ" sz="3200" dirty="0" smtClean="0"/>
              <a:t>Жолға шықпай тұрып,</a:t>
            </a:r>
          </a:p>
          <a:p>
            <a:pPr algn="l"/>
            <a:r>
              <a:rPr lang="kk-KZ" sz="3200" dirty="0" smtClean="0"/>
              <a:t>жолдасыңды сайла.</a:t>
            </a:r>
          </a:p>
          <a:p>
            <a:pPr algn="l"/>
            <a:r>
              <a:rPr lang="kk-KZ" sz="3200" dirty="0" smtClean="0"/>
              <a:t>2 топ.</a:t>
            </a:r>
          </a:p>
          <a:p>
            <a:pPr algn="l"/>
            <a:r>
              <a:rPr lang="kk-KZ" sz="3200" dirty="0" smtClean="0"/>
              <a:t>Ақылды кісі азбайды,</a:t>
            </a:r>
          </a:p>
          <a:p>
            <a:pPr algn="l"/>
            <a:r>
              <a:rPr lang="kk-KZ" sz="3200" dirty="0" smtClean="0"/>
              <a:t>Асыл бұйым тозбайды.</a:t>
            </a:r>
          </a:p>
          <a:p>
            <a:pPr algn="l"/>
            <a:r>
              <a:rPr lang="kk-KZ" sz="3200" dirty="0" smtClean="0"/>
              <a:t>3 топ.</a:t>
            </a:r>
          </a:p>
          <a:p>
            <a:pPr algn="l"/>
            <a:r>
              <a:rPr lang="kk-KZ" sz="3200" dirty="0" smtClean="0"/>
              <a:t>Оқып сөйлеме,</a:t>
            </a:r>
          </a:p>
          <a:p>
            <a:pPr algn="l"/>
            <a:r>
              <a:rPr lang="kk-KZ" sz="3200" dirty="0" smtClean="0"/>
              <a:t>Көңіліңе  тоқып сөйле.</a:t>
            </a:r>
            <a:endParaRPr lang="kk-KZ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462"/>
            <a:ext cx="9144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Тапсырма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7"/>
          <p:cNvSpPr>
            <a:spLocks noChangeArrowheads="1"/>
          </p:cNvSpPr>
          <p:nvPr/>
        </p:nvSpPr>
        <p:spPr bwMode="auto">
          <a:xfrm>
            <a:off x="3277033" y="2850291"/>
            <a:ext cx="24511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sz="2400" b="1" dirty="0" smtClean="0"/>
              <a:t>Етістік</a:t>
            </a:r>
            <a:endParaRPr lang="ru-RU" sz="2400" b="1" dirty="0"/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1547664" y="2900363"/>
            <a:ext cx="1071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1600" dirty="0" smtClean="0"/>
              <a:t>Негізгі, туынды.</a:t>
            </a:r>
            <a:endParaRPr lang="ru-RU" sz="1600" dirty="0"/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6324600" y="3707825"/>
            <a:ext cx="15225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1600" dirty="0" smtClean="0"/>
              <a:t>болымды,</a:t>
            </a:r>
          </a:p>
          <a:p>
            <a:pPr algn="l" eaLnBrk="1" hangingPunct="1">
              <a:spcBef>
                <a:spcPct val="50000"/>
              </a:spcBef>
            </a:pPr>
            <a:r>
              <a:rPr lang="kk-KZ" sz="1600" dirty="0" smtClean="0"/>
              <a:t>болымсыз</a:t>
            </a:r>
            <a:endParaRPr lang="ru-RU" sz="1600" dirty="0"/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1835150" y="4149725"/>
            <a:ext cx="927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1600" dirty="0" smtClean="0"/>
              <a:t>Дара,</a:t>
            </a:r>
          </a:p>
          <a:p>
            <a:pPr algn="l" eaLnBrk="1" hangingPunct="1">
              <a:spcBef>
                <a:spcPct val="50000"/>
              </a:spcBef>
            </a:pPr>
            <a:r>
              <a:rPr lang="kk-KZ" sz="1600" dirty="0" smtClean="0"/>
              <a:t>күрделі </a:t>
            </a:r>
            <a:endParaRPr lang="ru-RU" sz="1600" dirty="0"/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3055938" y="4925710"/>
            <a:ext cx="1619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1600" dirty="0" smtClean="0"/>
              <a:t>Салт,сабақты</a:t>
            </a:r>
            <a:endParaRPr lang="ru-RU" sz="1600" dirty="0"/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4675044" y="4857611"/>
            <a:ext cx="927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1600" dirty="0"/>
              <a:t> </a:t>
            </a:r>
            <a:r>
              <a:rPr lang="kk-KZ" sz="1600" dirty="0" smtClean="0"/>
              <a:t>етіс</a:t>
            </a:r>
            <a:endParaRPr lang="ru-RU" sz="1600" dirty="0"/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>
            <a:off x="6020016" y="4757435"/>
            <a:ext cx="119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1600" dirty="0"/>
              <a:t> </a:t>
            </a:r>
            <a:r>
              <a:rPr lang="kk-KZ" sz="1600" dirty="0" smtClean="0"/>
              <a:t>есімше</a:t>
            </a:r>
            <a:endParaRPr lang="ru-RU" sz="1600" dirty="0"/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>
            <a:off x="6324600" y="2900363"/>
            <a:ext cx="134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1600" dirty="0"/>
              <a:t> </a:t>
            </a:r>
            <a:r>
              <a:rPr lang="kk-KZ" sz="1600" dirty="0" smtClean="0"/>
              <a:t>көсемше</a:t>
            </a:r>
            <a:endParaRPr lang="ru-RU" sz="1600" dirty="0"/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6388100" y="3784600"/>
            <a:ext cx="92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kk-KZ" sz="1600"/>
              <a:t> </a:t>
            </a:r>
            <a:endParaRPr lang="ru-RU" sz="1600"/>
          </a:p>
        </p:txBody>
      </p:sp>
      <p:sp>
        <p:nvSpPr>
          <p:cNvPr id="23565" name="Line 23"/>
          <p:cNvSpPr>
            <a:spLocks noChangeShapeType="1"/>
          </p:cNvSpPr>
          <p:nvPr/>
        </p:nvSpPr>
        <p:spPr bwMode="auto">
          <a:xfrm flipH="1">
            <a:off x="2700338" y="3952875"/>
            <a:ext cx="7112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8" name="Line 26"/>
          <p:cNvSpPr>
            <a:spLocks noChangeShapeType="1"/>
          </p:cNvSpPr>
          <p:nvPr/>
        </p:nvSpPr>
        <p:spPr bwMode="auto">
          <a:xfrm>
            <a:off x="4211494" y="4060398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9" name="Line 27"/>
          <p:cNvSpPr>
            <a:spLocks noChangeShapeType="1"/>
          </p:cNvSpPr>
          <p:nvPr/>
        </p:nvSpPr>
        <p:spPr bwMode="auto">
          <a:xfrm>
            <a:off x="4932508" y="4114106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0" name="Line 29"/>
          <p:cNvSpPr>
            <a:spLocks noChangeShapeType="1"/>
          </p:cNvSpPr>
          <p:nvPr/>
        </p:nvSpPr>
        <p:spPr bwMode="auto">
          <a:xfrm>
            <a:off x="5602144" y="3784600"/>
            <a:ext cx="7097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1" name="Text Box 34"/>
          <p:cNvSpPr txBox="1">
            <a:spLocks noChangeArrowheads="1"/>
          </p:cNvSpPr>
          <p:nvPr/>
        </p:nvSpPr>
        <p:spPr bwMode="auto">
          <a:xfrm>
            <a:off x="-69417" y="476250"/>
            <a:ext cx="9144000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4800" dirty="0" smtClean="0"/>
              <a:t>2. Тапсырма.  Топтастыру</a:t>
            </a:r>
            <a:r>
              <a:rPr lang="kk-KZ" dirty="0" smtClean="0"/>
              <a:t>.</a:t>
            </a:r>
            <a:endParaRPr lang="ru-RU" dirty="0"/>
          </a:p>
        </p:txBody>
      </p:sp>
      <p:pic>
        <p:nvPicPr>
          <p:cNvPr id="23572" name="Picture 194" descr="клум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3100"/>
            <a:ext cx="457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195" descr="клум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3100"/>
            <a:ext cx="457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196" descr=" (296x119, 27Kb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412776"/>
            <a:ext cx="2819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6" descr="D:\АЙЖАН_ШКОЛА\Мероприятия\картинки к внеклассному\1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 bwMode="auto">
          <a:xfrm flipV="1">
            <a:off x="5728133" y="3068638"/>
            <a:ext cx="583767" cy="72330"/>
          </a:xfrm>
          <a:prstGeom prst="straightConnector1">
            <a:avLst/>
          </a:prstGeom>
          <a:solidFill>
            <a:srgbClr val="CC99FF">
              <a:alpha val="75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Прямая со стрелкой 4"/>
          <p:cNvCxnSpPr/>
          <p:nvPr/>
        </p:nvCxnSpPr>
        <p:spPr bwMode="auto">
          <a:xfrm>
            <a:off x="5292080" y="3952875"/>
            <a:ext cx="727936" cy="904736"/>
          </a:xfrm>
          <a:prstGeom prst="straightConnector1">
            <a:avLst/>
          </a:prstGeom>
          <a:solidFill>
            <a:srgbClr val="CC99FF">
              <a:alpha val="75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 flipH="1">
            <a:off x="2700338" y="3236913"/>
            <a:ext cx="571500" cy="0"/>
          </a:xfrm>
          <a:prstGeom prst="straightConnector1">
            <a:avLst/>
          </a:prstGeom>
          <a:solidFill>
            <a:srgbClr val="CC99FF">
              <a:alpha val="7599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3" grpId="0"/>
      <p:bldP spid="205834" grpId="0"/>
      <p:bldP spid="205835" grpId="0"/>
      <p:bldP spid="205838" grpId="0"/>
      <p:bldP spid="205839" grpId="0"/>
      <p:bldP spid="205841" grpId="0"/>
      <p:bldP spid="205842" grpId="0"/>
      <p:bldP spid="2058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pic>
        <p:nvPicPr>
          <p:cNvPr id="24580" name="Picture 5" descr="images (1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6"/>
          <p:cNvSpPr>
            <a:spLocks noChangeArrowheads="1" noChangeShapeType="1" noTextEdit="1"/>
          </p:cNvSpPr>
          <p:nvPr/>
        </p:nvSpPr>
        <p:spPr bwMode="auto">
          <a:xfrm>
            <a:off x="180" y="1"/>
            <a:ext cx="9143999" cy="16869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ial"/>
                <a:cs typeface="Arial"/>
              </a:rPr>
              <a:t>3</a:t>
            </a:r>
            <a:r>
              <a:rPr lang="ru-RU" sz="1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ial"/>
                <a:cs typeface="Arial"/>
              </a:rPr>
              <a:t>. </a:t>
            </a:r>
            <a:r>
              <a:rPr lang="ru-RU" sz="1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ial"/>
                <a:cs typeface="Arial"/>
              </a:rPr>
              <a:t>Тапсырма</a:t>
            </a:r>
            <a:endParaRPr lang="ru-RU" sz="1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latin typeface="Arial"/>
              <a:cs typeface="Arial"/>
            </a:endParaRPr>
          </a:p>
          <a:p>
            <a:r>
              <a:rPr lang="ru-RU" sz="1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ial"/>
                <a:cs typeface="Arial"/>
              </a:rPr>
              <a:t> </a:t>
            </a:r>
            <a:r>
              <a:rPr lang="ru-RU" sz="1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ial"/>
                <a:cs typeface="Arial"/>
              </a:rPr>
              <a:t>Жеке,топпен</a:t>
            </a:r>
            <a:r>
              <a:rPr lang="ru-RU" sz="1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ial"/>
                <a:cs typeface="Arial"/>
              </a:rPr>
              <a:t> </a:t>
            </a:r>
            <a:r>
              <a:rPr lang="ru-RU" sz="1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ial"/>
                <a:cs typeface="Arial"/>
              </a:rPr>
              <a:t>жұмыс</a:t>
            </a:r>
            <a:r>
              <a:rPr lang="ru-RU" sz="1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latin typeface="Arial"/>
                <a:cs typeface="Arial"/>
              </a:rPr>
              <a:t> </a:t>
            </a:r>
            <a:endParaRPr lang="ru-RU" sz="1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latin typeface="Arial"/>
              <a:cs typeface="Arial"/>
            </a:endParaRPr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auto">
          <a:xfrm>
            <a:off x="1" y="1700807"/>
            <a:ext cx="9144000" cy="5157191"/>
          </a:xfrm>
          <a:prstGeom prst="foldedCorner">
            <a:avLst>
              <a:gd name="adj" fmla="val 12500"/>
            </a:avLst>
          </a:prstGeom>
          <a:solidFill>
            <a:srgbClr val="CC99FF">
              <a:alpha val="7607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kk-KZ" sz="3600" dirty="0" smtClean="0"/>
              <a:t>212-жаттығу. Бет:185</a:t>
            </a:r>
          </a:p>
          <a:p>
            <a:pPr marL="342900" indent="-342900"/>
            <a:r>
              <a:rPr lang="kk-KZ" sz="3600" dirty="0" smtClean="0"/>
              <a:t> </a:t>
            </a:r>
            <a:endParaRPr lang="kk-KZ" sz="3600" dirty="0"/>
          </a:p>
          <a:p>
            <a:pPr marL="342900" indent="-342900"/>
            <a:r>
              <a:rPr lang="kk-KZ" sz="3600" dirty="0" smtClean="0"/>
              <a:t>Етістікті </a:t>
            </a:r>
            <a:r>
              <a:rPr lang="kk-KZ" sz="3600" dirty="0"/>
              <a:t>тауып,талдау</a:t>
            </a:r>
          </a:p>
          <a:p>
            <a:pPr marL="342900" indent="-342900"/>
            <a:r>
              <a:rPr lang="kk-KZ" sz="3600" dirty="0"/>
              <a:t> жасайды.</a:t>
            </a:r>
          </a:p>
          <a:p>
            <a:pPr marL="342900" indent="-342900"/>
            <a:endParaRPr lang="ru-RU" sz="2800" dirty="0"/>
          </a:p>
        </p:txBody>
      </p:sp>
      <p:pic>
        <p:nvPicPr>
          <p:cNvPr id="24583" name="Picture 10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54" y="3681363"/>
            <a:ext cx="14112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5" descr="гул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21275"/>
            <a:ext cx="2209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32360" y="2420888"/>
            <a:ext cx="1979613" cy="2520950"/>
            <a:chOff x="612" y="1525"/>
            <a:chExt cx="1407" cy="1361"/>
          </a:xfrm>
        </p:grpSpPr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612" y="1525"/>
              <a:ext cx="1407" cy="1361"/>
            </a:xfrm>
            <a:prstGeom prst="ellipse">
              <a:avLst/>
            </a:prstGeom>
            <a:solidFill>
              <a:srgbClr val="66FF66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kk-KZ">
                <a:latin typeface="Tahoma" pitchFamily="34" charset="0"/>
                <a:cs typeface="Arial" charset="0"/>
              </a:endParaRPr>
            </a:p>
          </p:txBody>
        </p:sp>
        <p:grpSp>
          <p:nvGrpSpPr>
            <p:cNvPr id="24587" name="Group 9"/>
            <p:cNvGrpSpPr>
              <a:grpSpLocks/>
            </p:cNvGrpSpPr>
            <p:nvPr/>
          </p:nvGrpSpPr>
          <p:grpSpPr bwMode="auto">
            <a:xfrm>
              <a:off x="748" y="1525"/>
              <a:ext cx="1248" cy="1289"/>
              <a:chOff x="567" y="1480"/>
              <a:chExt cx="1248" cy="1289"/>
            </a:xfrm>
          </p:grpSpPr>
          <p:pic>
            <p:nvPicPr>
              <p:cNvPr id="24588" name="Picture 10" descr="121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1480"/>
                <a:ext cx="1248" cy="1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9" name="Picture 11" descr="f6fe42105a76bf73c54549d4c75802c4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1752"/>
                <a:ext cx="1017" cy="1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pic>
        <p:nvPicPr>
          <p:cNvPr id="25604" name="Picture 4" descr="images (2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652963"/>
            <a:ext cx="38862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F:\Қызыоордадан әкелген\картинки и шаблоны\картиночки-2\j023213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07" y="3429000"/>
            <a:ext cx="928687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7999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4. Тапсырма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099464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Мәтін. 213-жаттығу</a:t>
            </a:r>
          </a:p>
          <a:p>
            <a:endParaRPr lang="kk-KZ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Етістікті табу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kk-KZ" smtClean="0"/>
          </a:p>
        </p:txBody>
      </p:sp>
      <p:pic>
        <p:nvPicPr>
          <p:cNvPr id="26627" name="Picture 4" descr="images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5" y="0"/>
            <a:ext cx="943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-357188" y="2357438"/>
            <a:ext cx="3636963" cy="3529012"/>
          </a:xfrm>
          <a:prstGeom prst="verticalScroll">
            <a:avLst>
              <a:gd name="adj" fmla="val 12500"/>
            </a:avLst>
          </a:prstGeom>
          <a:solidFill>
            <a:srgbClr val="CC99FF">
              <a:alpha val="7607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dirty="0" smtClean="0"/>
              <a:t>Түркістан –екі дүние есігі</a:t>
            </a:r>
          </a:p>
          <a:p>
            <a:r>
              <a:rPr lang="kk-KZ" dirty="0" smtClean="0"/>
              <a:t> ғой,</a:t>
            </a:r>
          </a:p>
          <a:p>
            <a:r>
              <a:rPr lang="kk-KZ" dirty="0" smtClean="0"/>
              <a:t>Түркістан –ер түріктің </a:t>
            </a:r>
          </a:p>
          <a:p>
            <a:r>
              <a:rPr lang="kk-KZ" dirty="0" smtClean="0"/>
              <a:t>бесігі ғой,</a:t>
            </a:r>
          </a:p>
          <a:p>
            <a:r>
              <a:rPr lang="kk-KZ" dirty="0" smtClean="0"/>
              <a:t>Тамаша Түркістандай </a:t>
            </a:r>
          </a:p>
          <a:p>
            <a:r>
              <a:rPr lang="kk-KZ" dirty="0" smtClean="0"/>
              <a:t>жерде туған,</a:t>
            </a:r>
          </a:p>
          <a:p>
            <a:r>
              <a:rPr lang="kk-KZ" dirty="0" smtClean="0"/>
              <a:t>Түріктің Тәңірі берген </a:t>
            </a:r>
          </a:p>
          <a:p>
            <a:r>
              <a:rPr lang="kk-KZ" dirty="0" smtClean="0"/>
              <a:t>несібі ғой.</a:t>
            </a:r>
            <a:endParaRPr lang="ru-RU" dirty="0"/>
          </a:p>
        </p:txBody>
      </p:sp>
      <p:sp>
        <p:nvSpPr>
          <p:cNvPr id="26629" name="AutoShape 6"/>
          <p:cNvSpPr>
            <a:spLocks noChangeArrowheads="1"/>
          </p:cNvSpPr>
          <p:nvPr/>
        </p:nvSpPr>
        <p:spPr bwMode="auto">
          <a:xfrm>
            <a:off x="2627313" y="2276475"/>
            <a:ext cx="3386137" cy="3600450"/>
          </a:xfrm>
          <a:prstGeom prst="verticalScroll">
            <a:avLst>
              <a:gd name="adj" fmla="val 12500"/>
            </a:avLst>
          </a:prstGeom>
          <a:solidFill>
            <a:srgbClr val="00CC66">
              <a:alpha val="76077"/>
            </a:srgbClr>
          </a:solidFill>
          <a:ln w="9525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dirty="0" err="1" smtClean="0"/>
              <a:t>Ғылым таппай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мақтанба,</a:t>
            </a:r>
            <a:endParaRPr lang="ru-RU" dirty="0" smtClean="0"/>
          </a:p>
          <a:p>
            <a:r>
              <a:rPr lang="ru-RU" dirty="0" err="1" smtClean="0"/>
              <a:t>Орын</a:t>
            </a:r>
            <a:r>
              <a:rPr lang="ru-RU" dirty="0" smtClean="0"/>
              <a:t> </a:t>
            </a:r>
            <a:r>
              <a:rPr lang="ru-RU" dirty="0" err="1" smtClean="0"/>
              <a:t>таппай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баптанба</a:t>
            </a:r>
            <a:r>
              <a:rPr lang="ru-RU" dirty="0" smtClean="0"/>
              <a:t>..</a:t>
            </a:r>
          </a:p>
          <a:p>
            <a:r>
              <a:rPr lang="ru-RU" dirty="0" err="1" smtClean="0"/>
              <a:t>Болмасаң </a:t>
            </a:r>
            <a:r>
              <a:rPr lang="ru-RU" dirty="0" smtClean="0"/>
              <a:t>да </a:t>
            </a:r>
          </a:p>
          <a:p>
            <a:r>
              <a:rPr lang="ru-RU" dirty="0" err="1" smtClean="0"/>
              <a:t>ұқсап бақ,</a:t>
            </a:r>
            <a:endParaRPr lang="ru-RU" dirty="0" smtClean="0"/>
          </a:p>
          <a:p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ғалымды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көрсеңіз.</a:t>
            </a:r>
            <a:r>
              <a:rPr lang="ru-RU" dirty="0"/>
              <a:t>  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5643563" y="2286000"/>
            <a:ext cx="3500437" cy="36734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6699FF">
                  <a:alpha val="75998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dirty="0"/>
              <a:t> </a:t>
            </a:r>
            <a:r>
              <a:rPr lang="kk-KZ" dirty="0" smtClean="0"/>
              <a:t>Шырағым, ержетерсің,</a:t>
            </a:r>
          </a:p>
          <a:p>
            <a:r>
              <a:rPr lang="kk-KZ" dirty="0" smtClean="0"/>
              <a:t>Ержетсең,сірә,</a:t>
            </a:r>
          </a:p>
          <a:p>
            <a:r>
              <a:rPr lang="kk-KZ" dirty="0" smtClean="0"/>
              <a:t>не етерсің,</a:t>
            </a:r>
          </a:p>
          <a:p>
            <a:r>
              <a:rPr lang="kk-KZ" dirty="0" smtClean="0"/>
              <a:t>Биікке шырқап кетерсің,</a:t>
            </a:r>
          </a:p>
          <a:p>
            <a:r>
              <a:rPr lang="kk-KZ" dirty="0" smtClean="0"/>
              <a:t>Шыңдасаң шыңға </a:t>
            </a:r>
          </a:p>
          <a:p>
            <a:r>
              <a:rPr lang="kk-KZ" dirty="0" smtClean="0"/>
              <a:t>жетерсің.</a:t>
            </a:r>
          </a:p>
          <a:p>
            <a:endParaRPr lang="kk-KZ" dirty="0"/>
          </a:p>
          <a:p>
            <a:endParaRPr lang="en-US" dirty="0"/>
          </a:p>
        </p:txBody>
      </p:sp>
      <p:sp>
        <p:nvSpPr>
          <p:cNvPr id="26631" name="WordArt 8"/>
          <p:cNvSpPr>
            <a:spLocks noChangeArrowheads="1" noChangeShapeType="1" noTextEdit="1"/>
          </p:cNvSpPr>
          <p:nvPr/>
        </p:nvSpPr>
        <p:spPr bwMode="auto">
          <a:xfrm>
            <a:off x="107504" y="2400299"/>
            <a:ext cx="2664296" cy="47783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Етістік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және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Мағжан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6632" name="WordArt 9"/>
          <p:cNvSpPr>
            <a:spLocks noChangeArrowheads="1" noChangeShapeType="1" noTextEdit="1"/>
          </p:cNvSpPr>
          <p:nvPr/>
        </p:nvSpPr>
        <p:spPr bwMode="auto">
          <a:xfrm>
            <a:off x="3132138" y="2420938"/>
            <a:ext cx="2663825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Етістік және Абай</a:t>
            </a:r>
          </a:p>
        </p:txBody>
      </p:sp>
      <p:sp>
        <p:nvSpPr>
          <p:cNvPr id="26633" name="WordArt 10" descr="Белый мрамор"/>
          <p:cNvSpPr>
            <a:spLocks noChangeArrowheads="1" noChangeShapeType="1" noTextEdit="1"/>
          </p:cNvSpPr>
          <p:nvPr/>
        </p:nvSpPr>
        <p:spPr bwMode="auto">
          <a:xfrm>
            <a:off x="6286500" y="2428875"/>
            <a:ext cx="2714625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Етістік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және </a:t>
            </a:r>
            <a:r>
              <a:rPr lang="ru-RU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Дулат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>
            <a:off x="-270910" y="404664"/>
            <a:ext cx="9414910" cy="1150938"/>
          </a:xfrm>
          <a:prstGeom prst="ribbon">
            <a:avLst>
              <a:gd name="adj1" fmla="val 33333"/>
              <a:gd name="adj2" fmla="val 60006"/>
            </a:avLst>
          </a:prstGeom>
          <a:gradFill rotWithShape="1">
            <a:gsLst>
              <a:gs pos="0">
                <a:srgbClr val="FF3399">
                  <a:alpha val="75998"/>
                </a:srgbClr>
              </a:gs>
              <a:gs pos="100000">
                <a:srgbClr val="761847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sz="32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k-KZ" sz="32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Етістік және </a:t>
            </a:r>
            <a:r>
              <a:rPr lang="kk-KZ" sz="3200" b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әдебиет”</a:t>
            </a:r>
            <a:endParaRPr lang="ru-RU" sz="3200" b="1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70910" y="0"/>
            <a:ext cx="941491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Тапсырма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>
            <a:alpha val="75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>
            <a:alpha val="75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>
            <a:alpha val="75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>
            <a:alpha val="75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592</Words>
  <Application>Microsoft Office PowerPoint</Application>
  <PresentationFormat>Экран (4:3)</PresentationFormat>
  <Paragraphs>157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Algerian</vt:lpstr>
      <vt:lpstr>Arial</vt:lpstr>
      <vt:lpstr>Franklin Gothic Book</vt:lpstr>
      <vt:lpstr>Franklin Gothic Medium</vt:lpstr>
      <vt:lpstr>Tahoma</vt:lpstr>
      <vt:lpstr>Times New Roman</vt:lpstr>
      <vt:lpstr>Trebuchet MS</vt:lpstr>
      <vt:lpstr>Wingdings</vt:lpstr>
      <vt:lpstr>Wingdings 2</vt:lpstr>
      <vt:lpstr>Оформление по умолчанию</vt:lpstr>
      <vt:lpstr>Капсулы</vt:lpstr>
      <vt:lpstr>Изящная</vt:lpstr>
      <vt:lpstr>Трек</vt:lpstr>
      <vt:lpstr>               Сабақтың тақырыбы: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</dc:title>
  <dc:creator>Admin</dc:creator>
  <cp:lastModifiedBy>шк</cp:lastModifiedBy>
  <cp:revision>50</cp:revision>
  <dcterms:created xsi:type="dcterms:W3CDTF">2013-01-18T09:01:02Z</dcterms:created>
  <dcterms:modified xsi:type="dcterms:W3CDTF">2017-02-06T09:39:03Z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1745950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